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715" r:id="rId5"/>
  </p:sldMasterIdLst>
  <p:notesMasterIdLst>
    <p:notesMasterId r:id="rId20"/>
  </p:notesMasterIdLst>
  <p:handoutMasterIdLst>
    <p:handoutMasterId r:id="rId21"/>
  </p:handoutMasterIdLst>
  <p:sldIdLst>
    <p:sldId id="4592" r:id="rId6"/>
    <p:sldId id="4455" r:id="rId7"/>
    <p:sldId id="2141411716" r:id="rId8"/>
    <p:sldId id="2141411954" r:id="rId9"/>
    <p:sldId id="2141411979" r:id="rId10"/>
    <p:sldId id="2141411909" r:id="rId11"/>
    <p:sldId id="2141411951" r:id="rId12"/>
    <p:sldId id="2141411958" r:id="rId13"/>
    <p:sldId id="2141411935" r:id="rId14"/>
    <p:sldId id="2141411965" r:id="rId15"/>
    <p:sldId id="2141411938" r:id="rId16"/>
    <p:sldId id="2141411939" r:id="rId17"/>
    <p:sldId id="5052" r:id="rId18"/>
    <p:sldId id="2141411936" r:id="rId19"/>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8EFD75F-C495-2CCF-0493-9C83298B2B03}" name="Nikita Perevalov" initials="NP" userId="S::nperevalov@worldbank.org::a3f7f891-02ba-4c81-a744-c673c34c8434" providerId="AD"/>
  <p188:author id="{1B86D16B-CEC2-DAFE-4937-4A03970815C4}" name="Ayhan Kose" initials="AK" userId="S::akose@worldbank.org::9c31028f-6339-4101-993c-61d0f0df37c8" providerId="AD"/>
  <p188:author id="{63BEF97A-7D72-988E-F717-53C3F0B41EE4}" name="Patrick Alexander Kirby" initials="PAK" userId="S::pkirby@worldbank.org::c1e968d1-5432-4396-aea3-1700401c7fca" providerId="AD"/>
  <p188:author id="{A8392388-758A-14AF-0B78-4F16B67DA167}" name="Jeetendra Khadan" initials="JK" userId="S::jkhadan@worldbank.org::9a210b53-bb4d-478e-9a65-d5ab67e97fc8" providerId="AD"/>
  <p188:author id="{81965AAB-9DD4-6DB1-A206-12E658A5A6C9}" name="Franziska Lieselotte Ohnsorge" initials="FLO" userId="S::fohnsorge@worldbank.org::c5e1cad2-c2cd-474a-be93-4e4d059ef405" providerId="AD"/>
  <p188:author id="{88141DB4-609D-1457-872C-87F9497008C3}" name="Kersten Kevin Stamm" initials="KKS" userId="S::kstamm@worldbank.org::b4b4c204-7ebc-4a82-ae26-645c8af1f4b3" providerId="AD"/>
  <p188:author id="{3963DDD8-DB87-2768-FF9C-0AF7EAF27F8D}" name="Carlos Arteta" initials="CA" userId="Carlos Arteta" providerId="None"/>
  <p188:author id="{C09162F4-360A-820B-5D5B-DBE061A3F3EE}" name="Philip George Kenworthy" initials="PGK" userId="S::pkenworthy@worldbank.org::b965b168-d755-45e8-82e4-033b6e50a8aa" providerId="AD"/>
  <p188:author id="{D8E103F6-61C0-4C8E-1A89-BBC3A095B47D}" name="Naotaka Sugawara" initials="NS" userId="S::nsugawara@worldbank.org::8966b752-8a27-418f-b693-4d466ea1bf1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Ayhan Kose" initials="AK [2]" lastIdx="79" clrIdx="6">
    <p:extLst>
      <p:ext uri="{19B8F6BF-5375-455C-9EA6-DF929625EA0E}">
        <p15:presenceInfo xmlns:p15="http://schemas.microsoft.com/office/powerpoint/2012/main" userId="S::akose@worldbank.org::9c31028f-6339-4101-993c-61d0f0df37c8" providerId="AD"/>
      </p:ext>
    </p:extLst>
  </p:cmAuthor>
  <p:cmAuthor id="1" name="Marc Stocker" initials="MS" lastIdx="14" clrIdx="0">
    <p:extLst>
      <p:ext uri="{19B8F6BF-5375-455C-9EA6-DF929625EA0E}">
        <p15:presenceInfo xmlns:p15="http://schemas.microsoft.com/office/powerpoint/2012/main" userId="S-1-5-21-88094858-919529-1617787245-454647" providerId="AD"/>
      </p:ext>
    </p:extLst>
  </p:cmAuthor>
  <p:cmAuthor id="8" name="Naotaka Sugawara" initials="NS [2]" lastIdx="38" clrIdx="7">
    <p:extLst>
      <p:ext uri="{19B8F6BF-5375-455C-9EA6-DF929625EA0E}">
        <p15:presenceInfo xmlns:p15="http://schemas.microsoft.com/office/powerpoint/2012/main" userId="S::nsugawara@worldbank.org::8966b752-8a27-418f-b693-4d466ea1bf14" providerId="AD"/>
      </p:ext>
    </p:extLst>
  </p:cmAuthor>
  <p:cmAuthor id="2" name="Ayhan Kose" initials="AK" lastIdx="1" clrIdx="1">
    <p:extLst>
      <p:ext uri="{19B8F6BF-5375-455C-9EA6-DF929625EA0E}">
        <p15:presenceInfo xmlns:p15="http://schemas.microsoft.com/office/powerpoint/2012/main" userId="S-1-5-21-88094858-919529-1617787245-571779" providerId="AD"/>
      </p:ext>
    </p:extLst>
  </p:cmAuthor>
  <p:cmAuthor id="9" name="Carlos Arteta" initials="CA" lastIdx="4" clrIdx="8">
    <p:extLst>
      <p:ext uri="{19B8F6BF-5375-455C-9EA6-DF929625EA0E}">
        <p15:presenceInfo xmlns:p15="http://schemas.microsoft.com/office/powerpoint/2012/main" userId="S::carteta@worldbank.org::c0c546c5-dd2a-4de0-956e-8e36590ed126" providerId="AD"/>
      </p:ext>
    </p:extLst>
  </p:cmAuthor>
  <p:cmAuthor id="3" name="Naotaka Sugawara" initials="NS" lastIdx="1" clrIdx="2">
    <p:extLst>
      <p:ext uri="{19B8F6BF-5375-455C-9EA6-DF929625EA0E}">
        <p15:presenceInfo xmlns:p15="http://schemas.microsoft.com/office/powerpoint/2012/main" userId="S-1-5-21-88094858-919529-1617787245-637466" providerId="AD"/>
      </p:ext>
    </p:extLst>
  </p:cmAuthor>
  <p:cmAuthor id="10" name="Vasiliki Papagianni" initials="VP" lastIdx="4" clrIdx="9">
    <p:extLst>
      <p:ext uri="{19B8F6BF-5375-455C-9EA6-DF929625EA0E}">
        <p15:presenceInfo xmlns:p15="http://schemas.microsoft.com/office/powerpoint/2012/main" userId="S::vpapagianni@worldbank.org::08a3c236-3a84-447b-b0db-42ec4807ea2c" providerId="AD"/>
      </p:ext>
    </p:extLst>
  </p:cmAuthor>
  <p:cmAuthor id="4" name="Franz Ulrich Ruch" initials="FUR" lastIdx="3" clrIdx="3">
    <p:extLst>
      <p:ext uri="{19B8F6BF-5375-455C-9EA6-DF929625EA0E}">
        <p15:presenceInfo xmlns:p15="http://schemas.microsoft.com/office/powerpoint/2012/main" userId="S-1-5-21-88094858-919529-1617787245-724040" providerId="AD"/>
      </p:ext>
    </p:extLst>
  </p:cmAuthor>
  <p:cmAuthor id="5" name="Franz Ulrich Ruch" initials="FUR [2]" lastIdx="12" clrIdx="4">
    <p:extLst>
      <p:ext uri="{19B8F6BF-5375-455C-9EA6-DF929625EA0E}">
        <p15:presenceInfo xmlns:p15="http://schemas.microsoft.com/office/powerpoint/2012/main" userId="S::fruch@worldbank.org::ef836dd7-eed9-43bd-94cc-28d462bd2336" providerId="AD"/>
      </p:ext>
    </p:extLst>
  </p:cmAuthor>
  <p:cmAuthor id="6" name="Franziska Lieselotte Ohnsorge" initials="FLO" lastIdx="27" clrIdx="5">
    <p:extLst>
      <p:ext uri="{19B8F6BF-5375-455C-9EA6-DF929625EA0E}">
        <p15:presenceInfo xmlns:p15="http://schemas.microsoft.com/office/powerpoint/2012/main" userId="S::fohnsorge@worldbank.org::c5e1cad2-c2cd-474a-be93-4e4d059ef40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1C2D"/>
    <a:srgbClr val="F78D28"/>
    <a:srgbClr val="FDB714"/>
    <a:srgbClr val="002345"/>
    <a:srgbClr val="E4E4E4"/>
    <a:srgbClr val="FFFFFF"/>
    <a:srgbClr val="AA0B0E"/>
    <a:srgbClr val="00ADE4"/>
    <a:srgbClr val="AD1F2F"/>
    <a:srgbClr val="00AB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6F61E4-20F6-466F-BC7D-65E9E8464865}" v="1" dt="2023-01-09T21:44:46.151"/>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30" autoAdjust="0"/>
    <p:restoredTop sz="96224" autoAdjust="0"/>
  </p:normalViewPr>
  <p:slideViewPr>
    <p:cSldViewPr snapToGrid="0">
      <p:cViewPr varScale="1">
        <p:scale>
          <a:sx n="62" d="100"/>
          <a:sy n="62" d="100"/>
        </p:scale>
        <p:origin x="708" y="52"/>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 Id="rId27"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CB7CC1-3C59-4D33-BC96-794D6EF668F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E6F73CA2-250A-4992-904F-C26A91FAA821}">
      <dgm:prSet phldrT="[Text]" custT="1"/>
      <dgm:spPr>
        <a:solidFill>
          <a:srgbClr val="AA0B0E"/>
        </a:solidFill>
      </dgm:spPr>
      <dgm:t>
        <a:bodyPr/>
        <a:lstStyle/>
        <a:p>
          <a:r>
            <a:rPr lang="en-US" sz="2000" b="1" i="1" dirty="0">
              <a:solidFill>
                <a:schemeClr val="bg1"/>
              </a:solidFill>
              <a:latin typeface="Arial Narrow" panose="020B0606020202030204" pitchFamily="34" charset="0"/>
            </a:rPr>
            <a:t>Global policy challenges</a:t>
          </a:r>
          <a:endParaRPr lang="en-US" sz="2000" dirty="0"/>
        </a:p>
      </dgm:t>
    </dgm:pt>
    <dgm:pt modelId="{F647CD1A-CE22-4ABE-9A07-F3E4EC70545D}" type="parTrans" cxnId="{B7CE6C5C-F413-4B7E-A502-9BF103C61F15}">
      <dgm:prSet/>
      <dgm:spPr/>
      <dgm:t>
        <a:bodyPr/>
        <a:lstStyle/>
        <a:p>
          <a:endParaRPr lang="en-US"/>
        </a:p>
      </dgm:t>
    </dgm:pt>
    <dgm:pt modelId="{74678F9E-D552-4854-8016-4580B3674507}" type="sibTrans" cxnId="{B7CE6C5C-F413-4B7E-A502-9BF103C61F15}">
      <dgm:prSet/>
      <dgm:spPr/>
      <dgm:t>
        <a:bodyPr/>
        <a:lstStyle/>
        <a:p>
          <a:endParaRPr lang="en-US"/>
        </a:p>
      </dgm:t>
    </dgm:pt>
    <dgm:pt modelId="{C1C33513-D9B5-450B-9FE3-DBC2E5BBEE60}">
      <dgm:prSet phldrT="[Text]" custT="1"/>
      <dgm:spPr>
        <a:solidFill>
          <a:srgbClr val="AA0B0E"/>
        </a:solidFill>
      </dgm:spPr>
      <dgm:t>
        <a:bodyPr/>
        <a:lstStyle/>
        <a:p>
          <a:r>
            <a:rPr lang="en-US" sz="2000" b="1" i="1" dirty="0">
              <a:solidFill>
                <a:schemeClr val="bg1"/>
              </a:solidFill>
              <a:latin typeface="Arial Narrow" panose="020B0606020202030204" pitchFamily="34" charset="0"/>
            </a:rPr>
            <a:t>Monetary and financial policy challenges</a:t>
          </a:r>
          <a:endParaRPr lang="en-US" sz="2000" dirty="0"/>
        </a:p>
      </dgm:t>
    </dgm:pt>
    <dgm:pt modelId="{5BB56998-E6EC-4E74-82C8-A9F62FC13DF2}" type="parTrans" cxnId="{C6030480-8345-43AB-8BAE-E0BE48844AD9}">
      <dgm:prSet/>
      <dgm:spPr/>
      <dgm:t>
        <a:bodyPr/>
        <a:lstStyle/>
        <a:p>
          <a:endParaRPr lang="en-US"/>
        </a:p>
      </dgm:t>
    </dgm:pt>
    <dgm:pt modelId="{78DFED2F-928C-46EB-AC10-9CEB28EE6E61}" type="sibTrans" cxnId="{C6030480-8345-43AB-8BAE-E0BE48844AD9}">
      <dgm:prSet/>
      <dgm:spPr/>
      <dgm:t>
        <a:bodyPr/>
        <a:lstStyle/>
        <a:p>
          <a:endParaRPr lang="en-US"/>
        </a:p>
      </dgm:t>
    </dgm:pt>
    <dgm:pt modelId="{94C0106F-21C6-4276-B3EB-9E3A98491376}">
      <dgm:prSet phldrT="[Text]" custT="1"/>
      <dgm:spPr>
        <a:solidFill>
          <a:srgbClr val="AA0B0E"/>
        </a:solidFill>
      </dgm:spPr>
      <dgm:t>
        <a:bodyPr/>
        <a:lstStyle/>
        <a:p>
          <a:r>
            <a:rPr lang="en-US" sz="2000" b="1" i="1" dirty="0">
              <a:solidFill>
                <a:schemeClr val="bg1"/>
              </a:solidFill>
              <a:latin typeface="Arial Narrow" panose="020B0606020202030204" pitchFamily="34" charset="0"/>
            </a:rPr>
            <a:t>Fiscal policy challenges</a:t>
          </a:r>
          <a:endParaRPr lang="en-US" sz="2000" dirty="0"/>
        </a:p>
      </dgm:t>
    </dgm:pt>
    <dgm:pt modelId="{9BE446BD-1531-4A1D-8F57-2B6345DDC059}" type="parTrans" cxnId="{9FD96A2C-07A4-4A98-B4B9-1C79CEA34828}">
      <dgm:prSet/>
      <dgm:spPr/>
      <dgm:t>
        <a:bodyPr/>
        <a:lstStyle/>
        <a:p>
          <a:endParaRPr lang="en-US"/>
        </a:p>
      </dgm:t>
    </dgm:pt>
    <dgm:pt modelId="{5664810B-9433-443E-B7E6-5F7A5E522C1C}" type="sibTrans" cxnId="{9FD96A2C-07A4-4A98-B4B9-1C79CEA34828}">
      <dgm:prSet/>
      <dgm:spPr/>
      <dgm:t>
        <a:bodyPr/>
        <a:lstStyle/>
        <a:p>
          <a:endParaRPr lang="en-US"/>
        </a:p>
      </dgm:t>
    </dgm:pt>
    <dgm:pt modelId="{C3D48E08-9D42-41F7-BAAA-7D4374A4E218}">
      <dgm:prSet phldrT="[Text]"/>
      <dgm:spPr/>
      <dgm:t>
        <a:bodyPr lIns="274320" rIns="274320"/>
        <a:lstStyle/>
        <a:p>
          <a:pPr marL="274320" indent="-274320" algn="l"/>
          <a:r>
            <a:rPr lang="en-US" dirty="0">
              <a:solidFill>
                <a:schemeClr val="tx1"/>
              </a:solidFill>
              <a:latin typeface="Arial Narrow" panose="020B0606020202030204" pitchFamily="34" charset="0"/>
            </a:rPr>
            <a:t>Mitigate risk of global recession by implementing transparent, consistent and credible policies</a:t>
          </a:r>
          <a:endParaRPr lang="en-US" dirty="0">
            <a:latin typeface="Arial Narrow" panose="020B0606020202030204" pitchFamily="34" charset="0"/>
          </a:endParaRPr>
        </a:p>
      </dgm:t>
    </dgm:pt>
    <dgm:pt modelId="{1B81517C-8435-452B-BD06-AD92C8B5465A}" type="parTrans" cxnId="{42DEC52D-1A24-4E79-BC85-C38957FE984B}">
      <dgm:prSet/>
      <dgm:spPr/>
      <dgm:t>
        <a:bodyPr/>
        <a:lstStyle/>
        <a:p>
          <a:endParaRPr lang="en-US"/>
        </a:p>
      </dgm:t>
    </dgm:pt>
    <dgm:pt modelId="{D1EE13CA-3C19-4ADB-9F01-68C8713A9AC9}" type="sibTrans" cxnId="{42DEC52D-1A24-4E79-BC85-C38957FE984B}">
      <dgm:prSet/>
      <dgm:spPr/>
      <dgm:t>
        <a:bodyPr/>
        <a:lstStyle/>
        <a:p>
          <a:endParaRPr lang="en-US"/>
        </a:p>
      </dgm:t>
    </dgm:pt>
    <dgm:pt modelId="{AA45C214-17DF-4179-870B-523653257529}">
      <dgm:prSet phldrT="[Text]"/>
      <dgm:spPr/>
      <dgm:t>
        <a:bodyPr lIns="274320" rIns="274320"/>
        <a:lstStyle/>
        <a:p>
          <a:pPr marL="274320" indent="-274320" algn="l"/>
          <a:r>
            <a:rPr lang="en-US" dirty="0">
              <a:solidFill>
                <a:schemeClr val="tx1"/>
              </a:solidFill>
              <a:latin typeface="Arial Narrow" panose="020B0606020202030204" pitchFamily="34" charset="0"/>
            </a:rPr>
            <a:t>Address debt distress in EMDEs, especially frontier markets and LICs</a:t>
          </a:r>
          <a:endParaRPr lang="en-US" dirty="0">
            <a:latin typeface="Arial Narrow" panose="020B0606020202030204" pitchFamily="34" charset="0"/>
          </a:endParaRPr>
        </a:p>
      </dgm:t>
    </dgm:pt>
    <dgm:pt modelId="{249A5F4E-92E1-4971-B214-A2125098706D}" type="parTrans" cxnId="{1E972B85-9F3A-4194-8523-0A6D8DCF1D8E}">
      <dgm:prSet/>
      <dgm:spPr/>
      <dgm:t>
        <a:bodyPr/>
        <a:lstStyle/>
        <a:p>
          <a:endParaRPr lang="en-US"/>
        </a:p>
      </dgm:t>
    </dgm:pt>
    <dgm:pt modelId="{A52D14F9-DF5B-4D0B-97BC-D173919BE636}" type="sibTrans" cxnId="{1E972B85-9F3A-4194-8523-0A6D8DCF1D8E}">
      <dgm:prSet/>
      <dgm:spPr/>
      <dgm:t>
        <a:bodyPr/>
        <a:lstStyle/>
        <a:p>
          <a:endParaRPr lang="en-US"/>
        </a:p>
      </dgm:t>
    </dgm:pt>
    <dgm:pt modelId="{16F099C2-616E-4F66-870C-E41BA0AF6616}">
      <dgm:prSet phldrT="[Text]"/>
      <dgm:spPr/>
      <dgm:t>
        <a:bodyPr lIns="274320" rIns="274320"/>
        <a:lstStyle/>
        <a:p>
          <a:pPr marL="274320" indent="-274320" algn="l"/>
          <a:r>
            <a:rPr lang="en-US" dirty="0">
              <a:solidFill>
                <a:schemeClr val="tx1"/>
              </a:solidFill>
              <a:latin typeface="Arial Narrow" panose="020B0606020202030204" pitchFamily="34" charset="0"/>
            </a:rPr>
            <a:t>Bolster international cooperation to reduce food insecurity and avoid protectionist measures</a:t>
          </a:r>
          <a:endParaRPr lang="en-US" dirty="0">
            <a:latin typeface="Arial Narrow" panose="020B0606020202030204" pitchFamily="34" charset="0"/>
          </a:endParaRPr>
        </a:p>
      </dgm:t>
    </dgm:pt>
    <dgm:pt modelId="{8EA38D5E-B49B-467A-8FB1-164B885C01D0}" type="parTrans" cxnId="{9402EF2C-E482-4042-96F9-1DA5AD7D6CAC}">
      <dgm:prSet/>
      <dgm:spPr/>
      <dgm:t>
        <a:bodyPr/>
        <a:lstStyle/>
        <a:p>
          <a:endParaRPr lang="en-US"/>
        </a:p>
      </dgm:t>
    </dgm:pt>
    <dgm:pt modelId="{F7081331-FCF3-4231-AD0E-6F2F9D6E4EAE}" type="sibTrans" cxnId="{9402EF2C-E482-4042-96F9-1DA5AD7D6CAC}">
      <dgm:prSet/>
      <dgm:spPr/>
      <dgm:t>
        <a:bodyPr/>
        <a:lstStyle/>
        <a:p>
          <a:endParaRPr lang="en-US"/>
        </a:p>
      </dgm:t>
    </dgm:pt>
    <dgm:pt modelId="{D7CDE09B-0A35-4D13-9339-95F6F814C480}">
      <dgm:prSet phldrT="[Text]"/>
      <dgm:spPr/>
      <dgm:t>
        <a:bodyPr lIns="274320" rIns="274320"/>
        <a:lstStyle/>
        <a:p>
          <a:pPr marL="274320" indent="-274320"/>
          <a:r>
            <a:rPr lang="en-US" dirty="0">
              <a:solidFill>
                <a:schemeClr val="tx1"/>
              </a:solidFill>
              <a:latin typeface="Arial Narrow" panose="020B0606020202030204" pitchFamily="34" charset="0"/>
            </a:rPr>
            <a:t>Tighten policy to the extent needed to ensure inflation expectations well anchored</a:t>
          </a:r>
          <a:endParaRPr lang="en-US" dirty="0"/>
        </a:p>
      </dgm:t>
    </dgm:pt>
    <dgm:pt modelId="{57F7E463-5132-4D06-AB20-7BA3BE30F2BB}" type="parTrans" cxnId="{5365CC72-50AF-4C42-B426-813A72F35EFB}">
      <dgm:prSet/>
      <dgm:spPr/>
      <dgm:t>
        <a:bodyPr/>
        <a:lstStyle/>
        <a:p>
          <a:endParaRPr lang="en-US"/>
        </a:p>
      </dgm:t>
    </dgm:pt>
    <dgm:pt modelId="{AD8E4560-7DBB-456E-BB68-7D1E001CEBC5}" type="sibTrans" cxnId="{5365CC72-50AF-4C42-B426-813A72F35EFB}">
      <dgm:prSet/>
      <dgm:spPr/>
      <dgm:t>
        <a:bodyPr/>
        <a:lstStyle/>
        <a:p>
          <a:endParaRPr lang="en-US"/>
        </a:p>
      </dgm:t>
    </dgm:pt>
    <dgm:pt modelId="{8B07F2E2-505B-4713-ABD0-E7284BF9EED3}">
      <dgm:prSet phldrT="[Text]"/>
      <dgm:spPr/>
      <dgm:t>
        <a:bodyPr lIns="274320" rIns="274320"/>
        <a:lstStyle/>
        <a:p>
          <a:pPr marL="274320" indent="-274320"/>
          <a:r>
            <a:rPr lang="en-US" dirty="0">
              <a:solidFill>
                <a:schemeClr val="tx1"/>
              </a:solidFill>
              <a:latin typeface="Arial Narrow" panose="020B0606020202030204" pitchFamily="34" charset="0"/>
            </a:rPr>
            <a:t>Curtail inefficient spending, including by moving away from/repurposing expensive and regressive subsidies </a:t>
          </a:r>
        </a:p>
      </dgm:t>
    </dgm:pt>
    <dgm:pt modelId="{5BC56FCF-53A4-4F22-B238-0B3FD7990BB0}" type="parTrans" cxnId="{791D711E-D15F-4C16-9D5A-750A125062FE}">
      <dgm:prSet/>
      <dgm:spPr/>
      <dgm:t>
        <a:bodyPr/>
        <a:lstStyle/>
        <a:p>
          <a:endParaRPr lang="en-US"/>
        </a:p>
      </dgm:t>
    </dgm:pt>
    <dgm:pt modelId="{8FC7086B-272E-408F-81BD-F5ED091771D9}" type="sibTrans" cxnId="{791D711E-D15F-4C16-9D5A-750A125062FE}">
      <dgm:prSet/>
      <dgm:spPr/>
      <dgm:t>
        <a:bodyPr/>
        <a:lstStyle/>
        <a:p>
          <a:endParaRPr lang="en-US"/>
        </a:p>
      </dgm:t>
    </dgm:pt>
    <dgm:pt modelId="{A08EAC61-1E2A-4A70-8491-3ED50768993C}">
      <dgm:prSet phldrT="[Text]"/>
      <dgm:spPr/>
      <dgm:t>
        <a:bodyPr lIns="274320" rIns="274320"/>
        <a:lstStyle/>
        <a:p>
          <a:pPr marL="274320" indent="-274320" algn="l"/>
          <a:r>
            <a:rPr lang="en-US" dirty="0">
              <a:latin typeface="Arial Narrow" panose="020B0606020202030204" pitchFamily="34" charset="0"/>
            </a:rPr>
            <a:t>Set the foundations for GRID by tackling climate change and accelerating energy transition</a:t>
          </a:r>
        </a:p>
      </dgm:t>
    </dgm:pt>
    <dgm:pt modelId="{24530B1B-7389-47B5-808C-8EC2A59FC7AD}" type="parTrans" cxnId="{FAE76983-AFA7-4B0A-A422-D27DA4B95969}">
      <dgm:prSet/>
      <dgm:spPr/>
      <dgm:t>
        <a:bodyPr/>
        <a:lstStyle/>
        <a:p>
          <a:endParaRPr lang="en-US"/>
        </a:p>
      </dgm:t>
    </dgm:pt>
    <dgm:pt modelId="{DDCCDE2D-2183-456B-B0B6-65D1F03E5CD0}" type="sibTrans" cxnId="{FAE76983-AFA7-4B0A-A422-D27DA4B95969}">
      <dgm:prSet/>
      <dgm:spPr/>
      <dgm:t>
        <a:bodyPr/>
        <a:lstStyle/>
        <a:p>
          <a:endParaRPr lang="en-US"/>
        </a:p>
      </dgm:t>
    </dgm:pt>
    <dgm:pt modelId="{6F733E74-30E4-4E6E-8CE6-22B3EDFFD959}">
      <dgm:prSet/>
      <dgm:spPr/>
      <dgm:t>
        <a:bodyPr lIns="274320" rIns="274320"/>
        <a:lstStyle/>
        <a:p>
          <a:pPr marL="274320" indent="-274320"/>
          <a:r>
            <a:rPr lang="en-US" strike="noStrike" dirty="0">
              <a:solidFill>
                <a:schemeClr val="tx1"/>
              </a:solidFill>
              <a:latin typeface="Arial Narrow" panose="020B0606020202030204" pitchFamily="34" charset="0"/>
            </a:rPr>
            <a:t>Improve revenue collection by broadening tax base and improving tax administration</a:t>
          </a:r>
          <a:endParaRPr lang="en-US" dirty="0">
            <a:latin typeface="Arial Narrow" panose="020B0606020202030204" pitchFamily="34" charset="0"/>
          </a:endParaRPr>
        </a:p>
      </dgm:t>
    </dgm:pt>
    <dgm:pt modelId="{08146D31-85C0-4BCB-AB05-27D14891744B}" type="parTrans" cxnId="{8C71D2AB-EFBC-41F4-B602-B6475E7460BD}">
      <dgm:prSet/>
      <dgm:spPr/>
      <dgm:t>
        <a:bodyPr/>
        <a:lstStyle/>
        <a:p>
          <a:endParaRPr lang="en-US"/>
        </a:p>
      </dgm:t>
    </dgm:pt>
    <dgm:pt modelId="{40E1391C-2C28-40CB-83DD-ABCD015EF969}" type="sibTrans" cxnId="{8C71D2AB-EFBC-41F4-B602-B6475E7460BD}">
      <dgm:prSet/>
      <dgm:spPr/>
      <dgm:t>
        <a:bodyPr/>
        <a:lstStyle/>
        <a:p>
          <a:endParaRPr lang="en-US"/>
        </a:p>
      </dgm:t>
    </dgm:pt>
    <dgm:pt modelId="{390A976F-4BE9-4A10-9BB3-A5FA5B71520F}">
      <dgm:prSet/>
      <dgm:spPr/>
      <dgm:t>
        <a:bodyPr lIns="274320" rIns="274320"/>
        <a:lstStyle/>
        <a:p>
          <a:pPr marL="274320" indent="-274320"/>
          <a:r>
            <a:rPr lang="en-US" dirty="0">
              <a:solidFill>
                <a:schemeClr val="tx1"/>
              </a:solidFill>
              <a:latin typeface="Arial Narrow" panose="020B0606020202030204" pitchFamily="34" charset="0"/>
            </a:rPr>
            <a:t>Strengthen macroprudential policy to reduce vulnerability to capital outflows and currency pressures</a:t>
          </a:r>
          <a:endParaRPr lang="en-US" dirty="0"/>
        </a:p>
      </dgm:t>
    </dgm:pt>
    <dgm:pt modelId="{A5186D1D-367A-472C-9819-9D8DDC6D28D2}" type="parTrans" cxnId="{9D12DFBC-A1FF-4077-9119-BD86B9C594C4}">
      <dgm:prSet/>
      <dgm:spPr/>
      <dgm:t>
        <a:bodyPr/>
        <a:lstStyle/>
        <a:p>
          <a:endParaRPr lang="en-US"/>
        </a:p>
      </dgm:t>
    </dgm:pt>
    <dgm:pt modelId="{74A16056-D708-4447-8330-CD93C084B758}" type="sibTrans" cxnId="{9D12DFBC-A1FF-4077-9119-BD86B9C594C4}">
      <dgm:prSet/>
      <dgm:spPr/>
      <dgm:t>
        <a:bodyPr/>
        <a:lstStyle/>
        <a:p>
          <a:endParaRPr lang="en-US"/>
        </a:p>
      </dgm:t>
    </dgm:pt>
    <dgm:pt modelId="{D151D64B-0132-4DE7-9AF5-AB6B67B48A20}">
      <dgm:prSet phldrT="[Text]"/>
      <dgm:spPr/>
      <dgm:t>
        <a:bodyPr lIns="274320" rIns="274320"/>
        <a:lstStyle/>
        <a:p>
          <a:pPr marL="274320" indent="-274320"/>
          <a:r>
            <a:rPr lang="en-US" dirty="0">
              <a:solidFill>
                <a:schemeClr val="tx1"/>
              </a:solidFill>
              <a:latin typeface="Arial Narrow" panose="020B0606020202030204" pitchFamily="34" charset="0"/>
            </a:rPr>
            <a:t>Communicate policy actions clearly, leverage credible frameworks, and safeguard central bank independence </a:t>
          </a:r>
          <a:endParaRPr lang="en-US" dirty="0"/>
        </a:p>
      </dgm:t>
    </dgm:pt>
    <dgm:pt modelId="{0A36E144-6AE9-4D94-88CC-6F01031873D5}" type="parTrans" cxnId="{043150A7-C623-48FA-B832-E83DF1D03387}">
      <dgm:prSet/>
      <dgm:spPr/>
      <dgm:t>
        <a:bodyPr/>
        <a:lstStyle/>
        <a:p>
          <a:endParaRPr lang="en-US"/>
        </a:p>
      </dgm:t>
    </dgm:pt>
    <dgm:pt modelId="{85A6B5A0-FFF0-4607-B1DB-711752B7DE14}" type="sibTrans" cxnId="{043150A7-C623-48FA-B832-E83DF1D03387}">
      <dgm:prSet/>
      <dgm:spPr/>
      <dgm:t>
        <a:bodyPr/>
        <a:lstStyle/>
        <a:p>
          <a:endParaRPr lang="en-US"/>
        </a:p>
      </dgm:t>
    </dgm:pt>
    <dgm:pt modelId="{8C73E35F-CFE4-40B5-B753-630C67555ADD}">
      <dgm:prSet phldrT="[Text]"/>
      <dgm:spPr/>
      <dgm:t>
        <a:bodyPr lIns="274320" rIns="274320"/>
        <a:lstStyle/>
        <a:p>
          <a:pPr marL="274320" indent="-274320"/>
          <a:r>
            <a:rPr lang="en-US" dirty="0">
              <a:solidFill>
                <a:schemeClr val="tx1"/>
              </a:solidFill>
              <a:latin typeface="Arial Narrow" panose="020B0606020202030204" pitchFamily="34" charset="0"/>
            </a:rPr>
            <a:t>Enhance efficiency of critical productive spending while providing targeted support to vulnerable groups</a:t>
          </a:r>
        </a:p>
      </dgm:t>
    </dgm:pt>
    <dgm:pt modelId="{D1782485-3CC2-4306-9510-93FDC4A61BF0}" type="parTrans" cxnId="{EB61B760-0D33-49A5-B2FD-8E86A6686C9C}">
      <dgm:prSet/>
      <dgm:spPr/>
      <dgm:t>
        <a:bodyPr/>
        <a:lstStyle/>
        <a:p>
          <a:endParaRPr lang="en-US"/>
        </a:p>
      </dgm:t>
    </dgm:pt>
    <dgm:pt modelId="{F16BFE8A-C737-4F71-867A-F1D2A936C8CB}" type="sibTrans" cxnId="{EB61B760-0D33-49A5-B2FD-8E86A6686C9C}">
      <dgm:prSet/>
      <dgm:spPr/>
      <dgm:t>
        <a:bodyPr/>
        <a:lstStyle/>
        <a:p>
          <a:endParaRPr lang="en-US"/>
        </a:p>
      </dgm:t>
    </dgm:pt>
    <dgm:pt modelId="{EA18506D-2C50-4398-AE34-1C0234B5C7B3}">
      <dgm:prSet/>
      <dgm:spPr/>
      <dgm:t>
        <a:bodyPr lIns="274320" rIns="274320"/>
        <a:lstStyle/>
        <a:p>
          <a:pPr marL="274320" indent="-274320"/>
          <a:r>
            <a:rPr lang="en-US" dirty="0">
              <a:latin typeface="Arial Narrow" panose="020B0606020202030204" pitchFamily="34" charset="0"/>
            </a:rPr>
            <a:t>Strengthen fiscal frameworks and debt management  </a:t>
          </a:r>
        </a:p>
      </dgm:t>
    </dgm:pt>
    <dgm:pt modelId="{521E69C1-0366-4E52-B7C9-19C9061E6CA8}" type="parTrans" cxnId="{F745338B-FF37-4F49-8B5B-CE69918AB7F1}">
      <dgm:prSet/>
      <dgm:spPr/>
      <dgm:t>
        <a:bodyPr/>
        <a:lstStyle/>
        <a:p>
          <a:endParaRPr lang="en-US"/>
        </a:p>
      </dgm:t>
    </dgm:pt>
    <dgm:pt modelId="{7363A648-83BD-4F0A-AB8E-27EDF75CF843}" type="sibTrans" cxnId="{F745338B-FF37-4F49-8B5B-CE69918AB7F1}">
      <dgm:prSet/>
      <dgm:spPr/>
      <dgm:t>
        <a:bodyPr/>
        <a:lstStyle/>
        <a:p>
          <a:endParaRPr lang="en-US"/>
        </a:p>
      </dgm:t>
    </dgm:pt>
    <dgm:pt modelId="{08DC1829-DCFD-4581-9769-D64429B9820A}" type="pres">
      <dgm:prSet presAssocID="{D1CB7CC1-3C59-4D33-BC96-794D6EF668F8}" presName="linear" presStyleCnt="0">
        <dgm:presLayoutVars>
          <dgm:dir/>
          <dgm:animLvl val="lvl"/>
          <dgm:resizeHandles val="exact"/>
        </dgm:presLayoutVars>
      </dgm:prSet>
      <dgm:spPr/>
    </dgm:pt>
    <dgm:pt modelId="{339713A8-6A9A-484F-BBBD-5D369E718F7E}" type="pres">
      <dgm:prSet presAssocID="{E6F73CA2-250A-4992-904F-C26A91FAA821}" presName="parentLin" presStyleCnt="0"/>
      <dgm:spPr/>
    </dgm:pt>
    <dgm:pt modelId="{8266C182-631D-4FED-8363-348B35CCD18B}" type="pres">
      <dgm:prSet presAssocID="{E6F73CA2-250A-4992-904F-C26A91FAA821}" presName="parentLeftMargin" presStyleLbl="node1" presStyleIdx="0" presStyleCnt="3"/>
      <dgm:spPr/>
    </dgm:pt>
    <dgm:pt modelId="{4769A4BE-9FFF-4551-B209-1932DCFC8E85}" type="pres">
      <dgm:prSet presAssocID="{E6F73CA2-250A-4992-904F-C26A91FAA821}" presName="parentText" presStyleLbl="node1" presStyleIdx="0" presStyleCnt="3" custScaleY="77439" custLinFactNeighborX="-66724">
        <dgm:presLayoutVars>
          <dgm:chMax val="0"/>
          <dgm:bulletEnabled val="1"/>
        </dgm:presLayoutVars>
      </dgm:prSet>
      <dgm:spPr/>
    </dgm:pt>
    <dgm:pt modelId="{050A5DB1-18E7-4B03-A89E-0D2F811B724A}" type="pres">
      <dgm:prSet presAssocID="{E6F73CA2-250A-4992-904F-C26A91FAA821}" presName="negativeSpace" presStyleCnt="0"/>
      <dgm:spPr/>
    </dgm:pt>
    <dgm:pt modelId="{3EC0B867-EF90-4158-A98A-CE35A6A8D36E}" type="pres">
      <dgm:prSet presAssocID="{E6F73CA2-250A-4992-904F-C26A91FAA821}" presName="childText" presStyleLbl="conFgAcc1" presStyleIdx="0" presStyleCnt="3">
        <dgm:presLayoutVars>
          <dgm:bulletEnabled val="1"/>
        </dgm:presLayoutVars>
      </dgm:prSet>
      <dgm:spPr/>
    </dgm:pt>
    <dgm:pt modelId="{5C991DF4-DFEE-4C66-B88F-ECCC4C529C6A}" type="pres">
      <dgm:prSet presAssocID="{74678F9E-D552-4854-8016-4580B3674507}" presName="spaceBetweenRectangles" presStyleCnt="0"/>
      <dgm:spPr/>
    </dgm:pt>
    <dgm:pt modelId="{05EEB492-D109-42AE-BD7E-BE3876AEC285}" type="pres">
      <dgm:prSet presAssocID="{C1C33513-D9B5-450B-9FE3-DBC2E5BBEE60}" presName="parentLin" presStyleCnt="0"/>
      <dgm:spPr/>
    </dgm:pt>
    <dgm:pt modelId="{0D50C106-EA49-4626-A312-7C383E1D58A2}" type="pres">
      <dgm:prSet presAssocID="{C1C33513-D9B5-450B-9FE3-DBC2E5BBEE60}" presName="parentLeftMargin" presStyleLbl="node1" presStyleIdx="0" presStyleCnt="3"/>
      <dgm:spPr/>
    </dgm:pt>
    <dgm:pt modelId="{4FA7ED86-A412-4F23-B905-B5D3CFDCCBC7}" type="pres">
      <dgm:prSet presAssocID="{C1C33513-D9B5-450B-9FE3-DBC2E5BBEE60}" presName="parentText" presStyleLbl="node1" presStyleIdx="1" presStyleCnt="3" custScaleY="77439" custLinFactNeighborX="-66724">
        <dgm:presLayoutVars>
          <dgm:chMax val="0"/>
          <dgm:bulletEnabled val="1"/>
        </dgm:presLayoutVars>
      </dgm:prSet>
      <dgm:spPr/>
    </dgm:pt>
    <dgm:pt modelId="{C1097144-1AC4-4EC6-B110-169B529CD026}" type="pres">
      <dgm:prSet presAssocID="{C1C33513-D9B5-450B-9FE3-DBC2E5BBEE60}" presName="negativeSpace" presStyleCnt="0"/>
      <dgm:spPr/>
    </dgm:pt>
    <dgm:pt modelId="{7C6EBA55-27A7-4B5F-932C-C26CB69C8D16}" type="pres">
      <dgm:prSet presAssocID="{C1C33513-D9B5-450B-9FE3-DBC2E5BBEE60}" presName="childText" presStyleLbl="conFgAcc1" presStyleIdx="1" presStyleCnt="3" custLinFactNeighborY="0">
        <dgm:presLayoutVars>
          <dgm:bulletEnabled val="1"/>
        </dgm:presLayoutVars>
      </dgm:prSet>
      <dgm:spPr/>
    </dgm:pt>
    <dgm:pt modelId="{04DE28D8-3803-46AD-8E75-0D44E409348E}" type="pres">
      <dgm:prSet presAssocID="{78DFED2F-928C-46EB-AC10-9CEB28EE6E61}" presName="spaceBetweenRectangles" presStyleCnt="0"/>
      <dgm:spPr/>
    </dgm:pt>
    <dgm:pt modelId="{C0FEB1D3-9ACA-4664-8D18-C4B1A5E718D4}" type="pres">
      <dgm:prSet presAssocID="{94C0106F-21C6-4276-B3EB-9E3A98491376}" presName="parentLin" presStyleCnt="0"/>
      <dgm:spPr/>
    </dgm:pt>
    <dgm:pt modelId="{9E3E108E-8EBF-49E6-9276-FACF263CD965}" type="pres">
      <dgm:prSet presAssocID="{94C0106F-21C6-4276-B3EB-9E3A98491376}" presName="parentLeftMargin" presStyleLbl="node1" presStyleIdx="1" presStyleCnt="3"/>
      <dgm:spPr/>
    </dgm:pt>
    <dgm:pt modelId="{844E42BD-6090-422B-86F6-0567C6795578}" type="pres">
      <dgm:prSet presAssocID="{94C0106F-21C6-4276-B3EB-9E3A98491376}" presName="parentText" presStyleLbl="node1" presStyleIdx="2" presStyleCnt="3" custScaleY="77439" custLinFactNeighborX="-66724">
        <dgm:presLayoutVars>
          <dgm:chMax val="0"/>
          <dgm:bulletEnabled val="1"/>
        </dgm:presLayoutVars>
      </dgm:prSet>
      <dgm:spPr/>
    </dgm:pt>
    <dgm:pt modelId="{D3B78A47-8D2F-44AC-8186-88139BF304F7}" type="pres">
      <dgm:prSet presAssocID="{94C0106F-21C6-4276-B3EB-9E3A98491376}" presName="negativeSpace" presStyleCnt="0"/>
      <dgm:spPr/>
    </dgm:pt>
    <dgm:pt modelId="{C8BE5D58-549B-4117-AF7B-61F893505900}" type="pres">
      <dgm:prSet presAssocID="{94C0106F-21C6-4276-B3EB-9E3A98491376}" presName="childText" presStyleLbl="conFgAcc1" presStyleIdx="2" presStyleCnt="3">
        <dgm:presLayoutVars>
          <dgm:bulletEnabled val="1"/>
        </dgm:presLayoutVars>
      </dgm:prSet>
      <dgm:spPr/>
    </dgm:pt>
  </dgm:ptLst>
  <dgm:cxnLst>
    <dgm:cxn modelId="{8BCEFC02-C738-4093-A9CA-28785B5EA8DE}" type="presOf" srcId="{D1CB7CC1-3C59-4D33-BC96-794D6EF668F8}" destId="{08DC1829-DCFD-4581-9769-D64429B9820A}" srcOrd="0" destOrd="0" presId="urn:microsoft.com/office/officeart/2005/8/layout/list1"/>
    <dgm:cxn modelId="{CDD0010D-7EAD-4FED-A1A8-7A18B463B9DD}" type="presOf" srcId="{C1C33513-D9B5-450B-9FE3-DBC2E5BBEE60}" destId="{4FA7ED86-A412-4F23-B905-B5D3CFDCCBC7}" srcOrd="1" destOrd="0" presId="urn:microsoft.com/office/officeart/2005/8/layout/list1"/>
    <dgm:cxn modelId="{85E98111-5AA2-4D58-8E75-A0D9F2490C28}" type="presOf" srcId="{E6F73CA2-250A-4992-904F-C26A91FAA821}" destId="{8266C182-631D-4FED-8363-348B35CCD18B}" srcOrd="0" destOrd="0" presId="urn:microsoft.com/office/officeart/2005/8/layout/list1"/>
    <dgm:cxn modelId="{5FDB2B18-3B9B-4481-8821-219173CE9723}" type="presOf" srcId="{D151D64B-0132-4DE7-9AF5-AB6B67B48A20}" destId="{7C6EBA55-27A7-4B5F-932C-C26CB69C8D16}" srcOrd="0" destOrd="1" presId="urn:microsoft.com/office/officeart/2005/8/layout/list1"/>
    <dgm:cxn modelId="{791D711E-D15F-4C16-9D5A-750A125062FE}" srcId="{94C0106F-21C6-4276-B3EB-9E3A98491376}" destId="{8B07F2E2-505B-4713-ABD0-E7284BF9EED3}" srcOrd="0" destOrd="0" parTransId="{5BC56FCF-53A4-4F22-B238-0B3FD7990BB0}" sibTransId="{8FC7086B-272E-408F-81BD-F5ED091771D9}"/>
    <dgm:cxn modelId="{7DB52A28-39A9-4100-B5C2-FB440F1CB84B}" type="presOf" srcId="{AA45C214-17DF-4179-870B-523653257529}" destId="{3EC0B867-EF90-4158-A98A-CE35A6A8D36E}" srcOrd="0" destOrd="1" presId="urn:microsoft.com/office/officeart/2005/8/layout/list1"/>
    <dgm:cxn modelId="{9FD96A2C-07A4-4A98-B4B9-1C79CEA34828}" srcId="{D1CB7CC1-3C59-4D33-BC96-794D6EF668F8}" destId="{94C0106F-21C6-4276-B3EB-9E3A98491376}" srcOrd="2" destOrd="0" parTransId="{9BE446BD-1531-4A1D-8F57-2B6345DDC059}" sibTransId="{5664810B-9433-443E-B7E6-5F7A5E522C1C}"/>
    <dgm:cxn modelId="{9402EF2C-E482-4042-96F9-1DA5AD7D6CAC}" srcId="{E6F73CA2-250A-4992-904F-C26A91FAA821}" destId="{16F099C2-616E-4F66-870C-E41BA0AF6616}" srcOrd="2" destOrd="0" parTransId="{8EA38D5E-B49B-467A-8FB1-164B885C01D0}" sibTransId="{F7081331-FCF3-4231-AD0E-6F2F9D6E4EAE}"/>
    <dgm:cxn modelId="{42DEC52D-1A24-4E79-BC85-C38957FE984B}" srcId="{E6F73CA2-250A-4992-904F-C26A91FAA821}" destId="{C3D48E08-9D42-41F7-BAAA-7D4374A4E218}" srcOrd="0" destOrd="0" parTransId="{1B81517C-8435-452B-BD06-AD92C8B5465A}" sibTransId="{D1EE13CA-3C19-4ADB-9F01-68C8713A9AC9}"/>
    <dgm:cxn modelId="{78C78D30-2D00-4701-877E-4FD0FEE80ED3}" type="presOf" srcId="{A08EAC61-1E2A-4A70-8491-3ED50768993C}" destId="{3EC0B867-EF90-4158-A98A-CE35A6A8D36E}" srcOrd="0" destOrd="3" presId="urn:microsoft.com/office/officeart/2005/8/layout/list1"/>
    <dgm:cxn modelId="{2C75885B-AF6B-44FE-AD27-CA2A827E8522}" type="presOf" srcId="{D7CDE09B-0A35-4D13-9339-95F6F814C480}" destId="{7C6EBA55-27A7-4B5F-932C-C26CB69C8D16}" srcOrd="0" destOrd="0" presId="urn:microsoft.com/office/officeart/2005/8/layout/list1"/>
    <dgm:cxn modelId="{B7CE6C5C-F413-4B7E-A502-9BF103C61F15}" srcId="{D1CB7CC1-3C59-4D33-BC96-794D6EF668F8}" destId="{E6F73CA2-250A-4992-904F-C26A91FAA821}" srcOrd="0" destOrd="0" parTransId="{F647CD1A-CE22-4ABE-9A07-F3E4EC70545D}" sibTransId="{74678F9E-D552-4854-8016-4580B3674507}"/>
    <dgm:cxn modelId="{4154B05D-B696-4824-A9B7-0581EEF72845}" type="presOf" srcId="{390A976F-4BE9-4A10-9BB3-A5FA5B71520F}" destId="{7C6EBA55-27A7-4B5F-932C-C26CB69C8D16}" srcOrd="0" destOrd="2" presId="urn:microsoft.com/office/officeart/2005/8/layout/list1"/>
    <dgm:cxn modelId="{EB61B760-0D33-49A5-B2FD-8E86A6686C9C}" srcId="{94C0106F-21C6-4276-B3EB-9E3A98491376}" destId="{8C73E35F-CFE4-40B5-B753-630C67555ADD}" srcOrd="1" destOrd="0" parTransId="{D1782485-3CC2-4306-9510-93FDC4A61BF0}" sibTransId="{F16BFE8A-C737-4F71-867A-F1D2A936C8CB}"/>
    <dgm:cxn modelId="{9D295062-AE32-462D-A901-17D4E715EB20}" type="presOf" srcId="{E6F73CA2-250A-4992-904F-C26A91FAA821}" destId="{4769A4BE-9FFF-4551-B209-1932DCFC8E85}" srcOrd="1" destOrd="0" presId="urn:microsoft.com/office/officeart/2005/8/layout/list1"/>
    <dgm:cxn modelId="{5365CC72-50AF-4C42-B426-813A72F35EFB}" srcId="{C1C33513-D9B5-450B-9FE3-DBC2E5BBEE60}" destId="{D7CDE09B-0A35-4D13-9339-95F6F814C480}" srcOrd="0" destOrd="0" parTransId="{57F7E463-5132-4D06-AB20-7BA3BE30F2BB}" sibTransId="{AD8E4560-7DBB-456E-BB68-7D1E001CEBC5}"/>
    <dgm:cxn modelId="{400CE755-C9F7-4A8D-B5C7-078D6061AD68}" type="presOf" srcId="{C3D48E08-9D42-41F7-BAAA-7D4374A4E218}" destId="{3EC0B867-EF90-4158-A98A-CE35A6A8D36E}" srcOrd="0" destOrd="0" presId="urn:microsoft.com/office/officeart/2005/8/layout/list1"/>
    <dgm:cxn modelId="{4BF1CB58-E59E-4A78-8BCF-6817C642087E}" type="presOf" srcId="{94C0106F-21C6-4276-B3EB-9E3A98491376}" destId="{9E3E108E-8EBF-49E6-9276-FACF263CD965}" srcOrd="0" destOrd="0" presId="urn:microsoft.com/office/officeart/2005/8/layout/list1"/>
    <dgm:cxn modelId="{4F341D7B-E590-4ABC-82AD-19602965FD73}" type="presOf" srcId="{94C0106F-21C6-4276-B3EB-9E3A98491376}" destId="{844E42BD-6090-422B-86F6-0567C6795578}" srcOrd="1" destOrd="0" presId="urn:microsoft.com/office/officeart/2005/8/layout/list1"/>
    <dgm:cxn modelId="{C6030480-8345-43AB-8BAE-E0BE48844AD9}" srcId="{D1CB7CC1-3C59-4D33-BC96-794D6EF668F8}" destId="{C1C33513-D9B5-450B-9FE3-DBC2E5BBEE60}" srcOrd="1" destOrd="0" parTransId="{5BB56998-E6EC-4E74-82C8-A9F62FC13DF2}" sibTransId="{78DFED2F-928C-46EB-AC10-9CEB28EE6E61}"/>
    <dgm:cxn modelId="{FAE76983-AFA7-4B0A-A422-D27DA4B95969}" srcId="{E6F73CA2-250A-4992-904F-C26A91FAA821}" destId="{A08EAC61-1E2A-4A70-8491-3ED50768993C}" srcOrd="3" destOrd="0" parTransId="{24530B1B-7389-47B5-808C-8EC2A59FC7AD}" sibTransId="{DDCCDE2D-2183-456B-B0B6-65D1F03E5CD0}"/>
    <dgm:cxn modelId="{1E972B85-9F3A-4194-8523-0A6D8DCF1D8E}" srcId="{E6F73CA2-250A-4992-904F-C26A91FAA821}" destId="{AA45C214-17DF-4179-870B-523653257529}" srcOrd="1" destOrd="0" parTransId="{249A5F4E-92E1-4971-B214-A2125098706D}" sibTransId="{A52D14F9-DF5B-4D0B-97BC-D173919BE636}"/>
    <dgm:cxn modelId="{F745338B-FF37-4F49-8B5B-CE69918AB7F1}" srcId="{94C0106F-21C6-4276-B3EB-9E3A98491376}" destId="{EA18506D-2C50-4398-AE34-1C0234B5C7B3}" srcOrd="3" destOrd="0" parTransId="{521E69C1-0366-4E52-B7C9-19C9061E6CA8}" sibTransId="{7363A648-83BD-4F0A-AB8E-27EDF75CF843}"/>
    <dgm:cxn modelId="{043150A7-C623-48FA-B832-E83DF1D03387}" srcId="{C1C33513-D9B5-450B-9FE3-DBC2E5BBEE60}" destId="{D151D64B-0132-4DE7-9AF5-AB6B67B48A20}" srcOrd="1" destOrd="0" parTransId="{0A36E144-6AE9-4D94-88CC-6F01031873D5}" sibTransId="{85A6B5A0-FFF0-4607-B1DB-711752B7DE14}"/>
    <dgm:cxn modelId="{8CAB00A8-E947-45C6-92DB-07B9DAAA7D5C}" type="presOf" srcId="{6F733E74-30E4-4E6E-8CE6-22B3EDFFD959}" destId="{C8BE5D58-549B-4117-AF7B-61F893505900}" srcOrd="0" destOrd="2" presId="urn:microsoft.com/office/officeart/2005/8/layout/list1"/>
    <dgm:cxn modelId="{8C71D2AB-EFBC-41F4-B602-B6475E7460BD}" srcId="{94C0106F-21C6-4276-B3EB-9E3A98491376}" destId="{6F733E74-30E4-4E6E-8CE6-22B3EDFFD959}" srcOrd="2" destOrd="0" parTransId="{08146D31-85C0-4BCB-AB05-27D14891744B}" sibTransId="{40E1391C-2C28-40CB-83DD-ABCD015EF969}"/>
    <dgm:cxn modelId="{9D12DFBC-A1FF-4077-9119-BD86B9C594C4}" srcId="{C1C33513-D9B5-450B-9FE3-DBC2E5BBEE60}" destId="{390A976F-4BE9-4A10-9BB3-A5FA5B71520F}" srcOrd="2" destOrd="0" parTransId="{A5186D1D-367A-472C-9819-9D8DDC6D28D2}" sibTransId="{74A16056-D708-4447-8330-CD93C084B758}"/>
    <dgm:cxn modelId="{5EF9AAC1-6F5E-40D2-BDCE-02EDE6E6AF7C}" type="presOf" srcId="{C1C33513-D9B5-450B-9FE3-DBC2E5BBEE60}" destId="{0D50C106-EA49-4626-A312-7C383E1D58A2}" srcOrd="0" destOrd="0" presId="urn:microsoft.com/office/officeart/2005/8/layout/list1"/>
    <dgm:cxn modelId="{1243E5D3-36BC-45B2-8CFE-4BA89319C825}" type="presOf" srcId="{EA18506D-2C50-4398-AE34-1C0234B5C7B3}" destId="{C8BE5D58-549B-4117-AF7B-61F893505900}" srcOrd="0" destOrd="3" presId="urn:microsoft.com/office/officeart/2005/8/layout/list1"/>
    <dgm:cxn modelId="{05151FE3-2854-460C-9003-832E7DA4751C}" type="presOf" srcId="{8B07F2E2-505B-4713-ABD0-E7284BF9EED3}" destId="{C8BE5D58-549B-4117-AF7B-61F893505900}" srcOrd="0" destOrd="0" presId="urn:microsoft.com/office/officeart/2005/8/layout/list1"/>
    <dgm:cxn modelId="{31665DF4-7CF0-4D7C-85A6-178FB29A16EF}" type="presOf" srcId="{8C73E35F-CFE4-40B5-B753-630C67555ADD}" destId="{C8BE5D58-549B-4117-AF7B-61F893505900}" srcOrd="0" destOrd="1" presId="urn:microsoft.com/office/officeart/2005/8/layout/list1"/>
    <dgm:cxn modelId="{230065F5-6618-4415-868A-262C95652A29}" type="presOf" srcId="{16F099C2-616E-4F66-870C-E41BA0AF6616}" destId="{3EC0B867-EF90-4158-A98A-CE35A6A8D36E}" srcOrd="0" destOrd="2" presId="urn:microsoft.com/office/officeart/2005/8/layout/list1"/>
    <dgm:cxn modelId="{5DBDBF33-8D6F-442E-A871-01C7FA4B0030}" type="presParOf" srcId="{08DC1829-DCFD-4581-9769-D64429B9820A}" destId="{339713A8-6A9A-484F-BBBD-5D369E718F7E}" srcOrd="0" destOrd="0" presId="urn:microsoft.com/office/officeart/2005/8/layout/list1"/>
    <dgm:cxn modelId="{8956362C-DE9A-4696-A4A2-6AB24AE2C796}" type="presParOf" srcId="{339713A8-6A9A-484F-BBBD-5D369E718F7E}" destId="{8266C182-631D-4FED-8363-348B35CCD18B}" srcOrd="0" destOrd="0" presId="urn:microsoft.com/office/officeart/2005/8/layout/list1"/>
    <dgm:cxn modelId="{1DB14E21-CB09-40C8-A0CE-FEB1D1A87249}" type="presParOf" srcId="{339713A8-6A9A-484F-BBBD-5D369E718F7E}" destId="{4769A4BE-9FFF-4551-B209-1932DCFC8E85}" srcOrd="1" destOrd="0" presId="urn:microsoft.com/office/officeart/2005/8/layout/list1"/>
    <dgm:cxn modelId="{E92E4F2C-4027-4BC2-BE91-8E9F8F3084A5}" type="presParOf" srcId="{08DC1829-DCFD-4581-9769-D64429B9820A}" destId="{050A5DB1-18E7-4B03-A89E-0D2F811B724A}" srcOrd="1" destOrd="0" presId="urn:microsoft.com/office/officeart/2005/8/layout/list1"/>
    <dgm:cxn modelId="{E8D71783-5C38-4199-B535-468BB49A06D7}" type="presParOf" srcId="{08DC1829-DCFD-4581-9769-D64429B9820A}" destId="{3EC0B867-EF90-4158-A98A-CE35A6A8D36E}" srcOrd="2" destOrd="0" presId="urn:microsoft.com/office/officeart/2005/8/layout/list1"/>
    <dgm:cxn modelId="{ABAC83FA-E518-4F95-A8ED-6DC0AC5B822F}" type="presParOf" srcId="{08DC1829-DCFD-4581-9769-D64429B9820A}" destId="{5C991DF4-DFEE-4C66-B88F-ECCC4C529C6A}" srcOrd="3" destOrd="0" presId="urn:microsoft.com/office/officeart/2005/8/layout/list1"/>
    <dgm:cxn modelId="{0CB2C23F-8371-437E-838D-D1CBE9887DE6}" type="presParOf" srcId="{08DC1829-DCFD-4581-9769-D64429B9820A}" destId="{05EEB492-D109-42AE-BD7E-BE3876AEC285}" srcOrd="4" destOrd="0" presId="urn:microsoft.com/office/officeart/2005/8/layout/list1"/>
    <dgm:cxn modelId="{45D14027-0A5E-4129-8DFD-13D18C882D3E}" type="presParOf" srcId="{05EEB492-D109-42AE-BD7E-BE3876AEC285}" destId="{0D50C106-EA49-4626-A312-7C383E1D58A2}" srcOrd="0" destOrd="0" presId="urn:microsoft.com/office/officeart/2005/8/layout/list1"/>
    <dgm:cxn modelId="{7B435B4E-70D1-41C3-8CE9-71E91FA65217}" type="presParOf" srcId="{05EEB492-D109-42AE-BD7E-BE3876AEC285}" destId="{4FA7ED86-A412-4F23-B905-B5D3CFDCCBC7}" srcOrd="1" destOrd="0" presId="urn:microsoft.com/office/officeart/2005/8/layout/list1"/>
    <dgm:cxn modelId="{686E146B-AB66-4E96-9421-197D9298129D}" type="presParOf" srcId="{08DC1829-DCFD-4581-9769-D64429B9820A}" destId="{C1097144-1AC4-4EC6-B110-169B529CD026}" srcOrd="5" destOrd="0" presId="urn:microsoft.com/office/officeart/2005/8/layout/list1"/>
    <dgm:cxn modelId="{08857832-7ECA-46DB-9CF2-4B9952FEC455}" type="presParOf" srcId="{08DC1829-DCFD-4581-9769-D64429B9820A}" destId="{7C6EBA55-27A7-4B5F-932C-C26CB69C8D16}" srcOrd="6" destOrd="0" presId="urn:microsoft.com/office/officeart/2005/8/layout/list1"/>
    <dgm:cxn modelId="{223FE257-9E97-46FE-9E29-15E623276EBA}" type="presParOf" srcId="{08DC1829-DCFD-4581-9769-D64429B9820A}" destId="{04DE28D8-3803-46AD-8E75-0D44E409348E}" srcOrd="7" destOrd="0" presId="urn:microsoft.com/office/officeart/2005/8/layout/list1"/>
    <dgm:cxn modelId="{1C37C8D3-97B4-41E0-B0A3-B40746CA4E8A}" type="presParOf" srcId="{08DC1829-DCFD-4581-9769-D64429B9820A}" destId="{C0FEB1D3-9ACA-4664-8D18-C4B1A5E718D4}" srcOrd="8" destOrd="0" presId="urn:microsoft.com/office/officeart/2005/8/layout/list1"/>
    <dgm:cxn modelId="{335FBA40-85FC-48C0-BD12-FC1F2B108E4E}" type="presParOf" srcId="{C0FEB1D3-9ACA-4664-8D18-C4B1A5E718D4}" destId="{9E3E108E-8EBF-49E6-9276-FACF263CD965}" srcOrd="0" destOrd="0" presId="urn:microsoft.com/office/officeart/2005/8/layout/list1"/>
    <dgm:cxn modelId="{467BB066-632F-4037-8E39-2EDD90485F06}" type="presParOf" srcId="{C0FEB1D3-9ACA-4664-8D18-C4B1A5E718D4}" destId="{844E42BD-6090-422B-86F6-0567C6795578}" srcOrd="1" destOrd="0" presId="urn:microsoft.com/office/officeart/2005/8/layout/list1"/>
    <dgm:cxn modelId="{011BDFC8-A357-44C6-BACC-CD51587A073A}" type="presParOf" srcId="{08DC1829-DCFD-4581-9769-D64429B9820A}" destId="{D3B78A47-8D2F-44AC-8186-88139BF304F7}" srcOrd="9" destOrd="0" presId="urn:microsoft.com/office/officeart/2005/8/layout/list1"/>
    <dgm:cxn modelId="{76695B15-A880-4FF6-A41E-2A1290CA5C8B}" type="presParOf" srcId="{08DC1829-DCFD-4581-9769-D64429B9820A}" destId="{C8BE5D58-549B-4117-AF7B-61F893505900}"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CB7CC1-3C59-4D33-BC96-794D6EF668F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E6F73CA2-250A-4992-904F-C26A91FAA821}">
      <dgm:prSet phldrT="[Text]" custT="1"/>
      <dgm:spPr>
        <a:solidFill>
          <a:srgbClr val="AA0B0E"/>
        </a:solidFill>
      </dgm:spPr>
      <dgm:t>
        <a:bodyPr/>
        <a:lstStyle/>
        <a:p>
          <a:r>
            <a:rPr lang="en-US" sz="1700" b="1" i="1" dirty="0">
              <a:solidFill>
                <a:schemeClr val="bg1"/>
              </a:solidFill>
              <a:latin typeface="Arial Narrow" panose="020B0606020202030204" pitchFamily="34" charset="0"/>
            </a:rPr>
            <a:t>Boosting investment</a:t>
          </a:r>
          <a:endParaRPr lang="en-US" sz="1700" dirty="0"/>
        </a:p>
      </dgm:t>
    </dgm:pt>
    <dgm:pt modelId="{F647CD1A-CE22-4ABE-9A07-F3E4EC70545D}" type="parTrans" cxnId="{B7CE6C5C-F413-4B7E-A502-9BF103C61F15}">
      <dgm:prSet/>
      <dgm:spPr/>
      <dgm:t>
        <a:bodyPr/>
        <a:lstStyle/>
        <a:p>
          <a:endParaRPr lang="en-US"/>
        </a:p>
      </dgm:t>
    </dgm:pt>
    <dgm:pt modelId="{74678F9E-D552-4854-8016-4580B3674507}" type="sibTrans" cxnId="{B7CE6C5C-F413-4B7E-A502-9BF103C61F15}">
      <dgm:prSet/>
      <dgm:spPr/>
      <dgm:t>
        <a:bodyPr/>
        <a:lstStyle/>
        <a:p>
          <a:endParaRPr lang="en-US"/>
        </a:p>
      </dgm:t>
    </dgm:pt>
    <dgm:pt modelId="{C1C33513-D9B5-450B-9FE3-DBC2E5BBEE60}">
      <dgm:prSet phldrT="[Text]" custT="1"/>
      <dgm:spPr>
        <a:solidFill>
          <a:srgbClr val="AA0B0E"/>
        </a:solidFill>
      </dgm:spPr>
      <dgm:t>
        <a:bodyPr/>
        <a:lstStyle/>
        <a:p>
          <a:r>
            <a:rPr lang="en-US" sz="1700" b="1" i="1" dirty="0">
              <a:solidFill>
                <a:schemeClr val="bg1"/>
              </a:solidFill>
              <a:latin typeface="Arial Narrow" panose="020B0606020202030204" pitchFamily="34" charset="0"/>
            </a:rPr>
            <a:t>Strengthening resilience and inclusion</a:t>
          </a:r>
          <a:endParaRPr lang="en-US" sz="1700" dirty="0"/>
        </a:p>
      </dgm:t>
    </dgm:pt>
    <dgm:pt modelId="{5BB56998-E6EC-4E74-82C8-A9F62FC13DF2}" type="parTrans" cxnId="{C6030480-8345-43AB-8BAE-E0BE48844AD9}">
      <dgm:prSet/>
      <dgm:spPr/>
      <dgm:t>
        <a:bodyPr/>
        <a:lstStyle/>
        <a:p>
          <a:endParaRPr lang="en-US"/>
        </a:p>
      </dgm:t>
    </dgm:pt>
    <dgm:pt modelId="{78DFED2F-928C-46EB-AC10-9CEB28EE6E61}" type="sibTrans" cxnId="{C6030480-8345-43AB-8BAE-E0BE48844AD9}">
      <dgm:prSet/>
      <dgm:spPr/>
      <dgm:t>
        <a:bodyPr/>
        <a:lstStyle/>
        <a:p>
          <a:endParaRPr lang="en-US"/>
        </a:p>
      </dgm:t>
    </dgm:pt>
    <dgm:pt modelId="{94C0106F-21C6-4276-B3EB-9E3A98491376}">
      <dgm:prSet phldrT="[Text]" custT="1"/>
      <dgm:spPr>
        <a:solidFill>
          <a:srgbClr val="AA0B0E"/>
        </a:solidFill>
      </dgm:spPr>
      <dgm:t>
        <a:bodyPr/>
        <a:lstStyle/>
        <a:p>
          <a:r>
            <a:rPr lang="en-US" sz="1700" b="1" i="1" dirty="0">
              <a:solidFill>
                <a:schemeClr val="bg1"/>
              </a:solidFill>
              <a:latin typeface="Arial Narrow" panose="020B0606020202030204" pitchFamily="34" charset="0"/>
            </a:rPr>
            <a:t>Improving growth and resilience in small states</a:t>
          </a:r>
          <a:endParaRPr lang="en-US" sz="1700" dirty="0"/>
        </a:p>
      </dgm:t>
    </dgm:pt>
    <dgm:pt modelId="{9BE446BD-1531-4A1D-8F57-2B6345DDC059}" type="parTrans" cxnId="{9FD96A2C-07A4-4A98-B4B9-1C79CEA34828}">
      <dgm:prSet/>
      <dgm:spPr/>
      <dgm:t>
        <a:bodyPr/>
        <a:lstStyle/>
        <a:p>
          <a:endParaRPr lang="en-US"/>
        </a:p>
      </dgm:t>
    </dgm:pt>
    <dgm:pt modelId="{5664810B-9433-443E-B7E6-5F7A5E522C1C}" type="sibTrans" cxnId="{9FD96A2C-07A4-4A98-B4B9-1C79CEA34828}">
      <dgm:prSet/>
      <dgm:spPr/>
      <dgm:t>
        <a:bodyPr/>
        <a:lstStyle/>
        <a:p>
          <a:endParaRPr lang="en-US"/>
        </a:p>
      </dgm:t>
    </dgm:pt>
    <dgm:pt modelId="{C3D48E08-9D42-41F7-BAAA-7D4374A4E218}">
      <dgm:prSet phldrT="[Text]"/>
      <dgm:spPr/>
      <dgm:t>
        <a:bodyPr lIns="274320" rIns="274320"/>
        <a:lstStyle/>
        <a:p>
          <a:pPr marL="274320" indent="-274320"/>
          <a:r>
            <a:rPr lang="en-US" dirty="0">
              <a:latin typeface="Arial Narrow" panose="020B0606020202030204" pitchFamily="34" charset="0"/>
            </a:rPr>
            <a:t>Strengthen investment to meet development and climate goals</a:t>
          </a:r>
        </a:p>
      </dgm:t>
    </dgm:pt>
    <dgm:pt modelId="{1B81517C-8435-452B-BD06-AD92C8B5465A}" type="parTrans" cxnId="{42DEC52D-1A24-4E79-BC85-C38957FE984B}">
      <dgm:prSet/>
      <dgm:spPr/>
      <dgm:t>
        <a:bodyPr/>
        <a:lstStyle/>
        <a:p>
          <a:endParaRPr lang="en-US"/>
        </a:p>
      </dgm:t>
    </dgm:pt>
    <dgm:pt modelId="{D1EE13CA-3C19-4ADB-9F01-68C8713A9AC9}" type="sibTrans" cxnId="{42DEC52D-1A24-4E79-BC85-C38957FE984B}">
      <dgm:prSet/>
      <dgm:spPr/>
      <dgm:t>
        <a:bodyPr/>
        <a:lstStyle/>
        <a:p>
          <a:endParaRPr lang="en-US"/>
        </a:p>
      </dgm:t>
    </dgm:pt>
    <dgm:pt modelId="{D7CDE09B-0A35-4D13-9339-95F6F814C480}">
      <dgm:prSet phldrT="[Text]"/>
      <dgm:spPr/>
      <dgm:t>
        <a:bodyPr lIns="274320" rIns="274320"/>
        <a:lstStyle/>
        <a:p>
          <a:pPr marL="274320" indent="-274320"/>
          <a:r>
            <a:rPr lang="en-US" dirty="0">
              <a:solidFill>
                <a:schemeClr val="tx1"/>
              </a:solidFill>
              <a:latin typeface="Arial Narrow" panose="020B0606020202030204" pitchFamily="34" charset="0"/>
            </a:rPr>
            <a:t>Establish flexible social protection systems to support vulnerable groups during major shocks </a:t>
          </a:r>
          <a:endParaRPr lang="en-US" dirty="0">
            <a:latin typeface="Arial Narrow" panose="020B0606020202030204" pitchFamily="34" charset="0"/>
          </a:endParaRPr>
        </a:p>
      </dgm:t>
    </dgm:pt>
    <dgm:pt modelId="{57F7E463-5132-4D06-AB20-7BA3BE30F2BB}" type="parTrans" cxnId="{5365CC72-50AF-4C42-B426-813A72F35EFB}">
      <dgm:prSet/>
      <dgm:spPr/>
      <dgm:t>
        <a:bodyPr/>
        <a:lstStyle/>
        <a:p>
          <a:endParaRPr lang="en-US"/>
        </a:p>
      </dgm:t>
    </dgm:pt>
    <dgm:pt modelId="{AD8E4560-7DBB-456E-BB68-7D1E001CEBC5}" type="sibTrans" cxnId="{5365CC72-50AF-4C42-B426-813A72F35EFB}">
      <dgm:prSet/>
      <dgm:spPr/>
      <dgm:t>
        <a:bodyPr/>
        <a:lstStyle/>
        <a:p>
          <a:endParaRPr lang="en-US"/>
        </a:p>
      </dgm:t>
    </dgm:pt>
    <dgm:pt modelId="{8B07F2E2-505B-4713-ABD0-E7284BF9EED3}">
      <dgm:prSet phldrT="[Text]" custT="1"/>
      <dgm:spPr/>
      <dgm:t>
        <a:bodyPr lIns="274320" rIns="274320"/>
        <a:lstStyle/>
        <a:p>
          <a:pPr marL="274320" indent="-274320"/>
          <a:r>
            <a:rPr lang="en-US" sz="1800" kern="1200" dirty="0">
              <a:solidFill>
                <a:schemeClr val="tx1"/>
              </a:solidFill>
              <a:latin typeface="Arial Narrow" panose="020B0606020202030204" pitchFamily="34" charset="0"/>
            </a:rPr>
            <a:t>Enable diversification through digitalization, reducing trade costs, and fostering new industries (e.g., eco-tourism) </a:t>
          </a:r>
          <a:endParaRPr lang="en-US" sz="1800" kern="1200" dirty="0">
            <a:latin typeface="Arial Narrow" panose="020B0606020202030204" pitchFamily="34" charset="0"/>
          </a:endParaRPr>
        </a:p>
      </dgm:t>
    </dgm:pt>
    <dgm:pt modelId="{5BC56FCF-53A4-4F22-B238-0B3FD7990BB0}" type="parTrans" cxnId="{791D711E-D15F-4C16-9D5A-750A125062FE}">
      <dgm:prSet/>
      <dgm:spPr/>
      <dgm:t>
        <a:bodyPr/>
        <a:lstStyle/>
        <a:p>
          <a:endParaRPr lang="en-US"/>
        </a:p>
      </dgm:t>
    </dgm:pt>
    <dgm:pt modelId="{8FC7086B-272E-408F-81BD-F5ED091771D9}" type="sibTrans" cxnId="{791D711E-D15F-4C16-9D5A-750A125062FE}">
      <dgm:prSet/>
      <dgm:spPr/>
      <dgm:t>
        <a:bodyPr/>
        <a:lstStyle/>
        <a:p>
          <a:endParaRPr lang="en-US"/>
        </a:p>
      </dgm:t>
    </dgm:pt>
    <dgm:pt modelId="{B76B04B6-9FF9-4618-A5DF-CC786C970007}">
      <dgm:prSet/>
      <dgm:spPr/>
      <dgm:t>
        <a:bodyPr lIns="274320" rIns="274320"/>
        <a:lstStyle/>
        <a:p>
          <a:pPr marL="274320" indent="-274320"/>
          <a:r>
            <a:rPr lang="en-US" dirty="0">
              <a:solidFill>
                <a:schemeClr val="tx1"/>
              </a:solidFill>
              <a:latin typeface="Arial Narrow" panose="020B0606020202030204" pitchFamily="34" charset="0"/>
            </a:rPr>
            <a:t>Reduce food insecurity by avoiding market distortions and pursuing investments in agricultural R&amp;D, diversification of food sources, and targeted interventions such as nutrition programs </a:t>
          </a:r>
          <a:endParaRPr lang="en-US" dirty="0">
            <a:latin typeface="Arial Narrow" panose="020B0606020202030204" pitchFamily="34" charset="0"/>
          </a:endParaRPr>
        </a:p>
      </dgm:t>
    </dgm:pt>
    <dgm:pt modelId="{432D6C53-0225-415D-9D96-0B1708EA92EE}" type="parTrans" cxnId="{AE3D24ED-6BD1-470D-B7C4-93A3F2308641}">
      <dgm:prSet/>
      <dgm:spPr/>
      <dgm:t>
        <a:bodyPr/>
        <a:lstStyle/>
        <a:p>
          <a:endParaRPr lang="en-US"/>
        </a:p>
      </dgm:t>
    </dgm:pt>
    <dgm:pt modelId="{98A8690A-27D8-49D0-AB4E-4EC4E177B2F7}" type="sibTrans" cxnId="{AE3D24ED-6BD1-470D-B7C4-93A3F2308641}">
      <dgm:prSet/>
      <dgm:spPr/>
      <dgm:t>
        <a:bodyPr/>
        <a:lstStyle/>
        <a:p>
          <a:endParaRPr lang="en-US"/>
        </a:p>
      </dgm:t>
    </dgm:pt>
    <dgm:pt modelId="{E1BF3638-CC8B-469B-8137-D3323A5B978A}">
      <dgm:prSet/>
      <dgm:spPr/>
      <dgm:t>
        <a:bodyPr lIns="274320" rIns="274320"/>
        <a:lstStyle/>
        <a:p>
          <a:pPr marL="274320" indent="-274320"/>
          <a:r>
            <a:rPr lang="en-US" dirty="0">
              <a:latin typeface="Arial Narrow" panose="020B0606020202030204" pitchFamily="34" charset="0"/>
            </a:rPr>
            <a:t>Increase female labor</a:t>
          </a:r>
          <a:r>
            <a:rPr lang="en-US" u="none" dirty="0">
              <a:latin typeface="Arial Narrow" panose="020B0606020202030204" pitchFamily="34" charset="0"/>
            </a:rPr>
            <a:t> force </a:t>
          </a:r>
          <a:r>
            <a:rPr lang="en-US" dirty="0">
              <a:latin typeface="Arial Narrow" panose="020B0606020202030204" pitchFamily="34" charset="0"/>
            </a:rPr>
            <a:t>participation and promote financial inclusion </a:t>
          </a:r>
        </a:p>
      </dgm:t>
    </dgm:pt>
    <dgm:pt modelId="{BE87899C-7934-4910-8ECB-96F861C5020D}" type="parTrans" cxnId="{1F82F143-0C7E-4C4B-BE11-D497A4444A91}">
      <dgm:prSet/>
      <dgm:spPr/>
      <dgm:t>
        <a:bodyPr/>
        <a:lstStyle/>
        <a:p>
          <a:endParaRPr lang="en-US"/>
        </a:p>
      </dgm:t>
    </dgm:pt>
    <dgm:pt modelId="{9118004D-69DA-49DD-9C6F-A72813476CC6}" type="sibTrans" cxnId="{1F82F143-0C7E-4C4B-BE11-D497A4444A91}">
      <dgm:prSet/>
      <dgm:spPr/>
      <dgm:t>
        <a:bodyPr/>
        <a:lstStyle/>
        <a:p>
          <a:endParaRPr lang="en-US"/>
        </a:p>
      </dgm:t>
    </dgm:pt>
    <dgm:pt modelId="{D7DE9C86-D0E1-4BC1-AF94-686DE3D11699}">
      <dgm:prSet phldrT="[Text]"/>
      <dgm:spPr/>
      <dgm:t>
        <a:bodyPr lIns="274320" rIns="274320"/>
        <a:lstStyle/>
        <a:p>
          <a:pPr marL="274320" indent="-274320"/>
          <a:r>
            <a:rPr lang="en-US" dirty="0">
              <a:latin typeface="Arial Narrow" panose="020B0606020202030204" pitchFamily="34" charset="0"/>
            </a:rPr>
            <a:t>Improve governance frameworks and business climates to foster private investment</a:t>
          </a:r>
        </a:p>
      </dgm:t>
    </dgm:pt>
    <dgm:pt modelId="{64CFC16B-8C19-4AF2-8C11-B39D9052BEB6}" type="parTrans" cxnId="{3007527D-908C-4FBF-B233-BC8A65164AA1}">
      <dgm:prSet/>
      <dgm:spPr/>
      <dgm:t>
        <a:bodyPr/>
        <a:lstStyle/>
        <a:p>
          <a:endParaRPr lang="en-US"/>
        </a:p>
      </dgm:t>
    </dgm:pt>
    <dgm:pt modelId="{778AC152-A655-4570-9561-E38B3E30383D}" type="sibTrans" cxnId="{3007527D-908C-4FBF-B233-BC8A65164AA1}">
      <dgm:prSet/>
      <dgm:spPr/>
      <dgm:t>
        <a:bodyPr/>
        <a:lstStyle/>
        <a:p>
          <a:endParaRPr lang="en-US"/>
        </a:p>
      </dgm:t>
    </dgm:pt>
    <dgm:pt modelId="{52532927-77DA-4D0C-ABB8-AD8D1C65C2A3}">
      <dgm:prSet phldrT="[Text]"/>
      <dgm:spPr/>
      <dgm:t>
        <a:bodyPr lIns="274320" rIns="274320"/>
        <a:lstStyle/>
        <a:p>
          <a:pPr marL="274320" indent="-274320"/>
          <a:r>
            <a:rPr lang="en-US" dirty="0">
              <a:latin typeface="Arial Narrow" panose="020B0606020202030204" pitchFamily="34" charset="0"/>
            </a:rPr>
            <a:t>Facilitate trade and global value chain integration and digitalization to attract private investment </a:t>
          </a:r>
        </a:p>
      </dgm:t>
    </dgm:pt>
    <dgm:pt modelId="{DD50E9E3-F35C-4680-8FEE-57AF28875F60}" type="parTrans" cxnId="{ADE935B4-8FDF-45F3-9F44-3DAB331F20E5}">
      <dgm:prSet/>
      <dgm:spPr/>
      <dgm:t>
        <a:bodyPr/>
        <a:lstStyle/>
        <a:p>
          <a:endParaRPr lang="en-US"/>
        </a:p>
      </dgm:t>
    </dgm:pt>
    <dgm:pt modelId="{DE4677A6-1399-4056-94FD-DE00248ADFEB}" type="sibTrans" cxnId="{ADE935B4-8FDF-45F3-9F44-3DAB331F20E5}">
      <dgm:prSet/>
      <dgm:spPr/>
      <dgm:t>
        <a:bodyPr/>
        <a:lstStyle/>
        <a:p>
          <a:endParaRPr lang="en-US"/>
        </a:p>
      </dgm:t>
    </dgm:pt>
    <dgm:pt modelId="{AA2BF55D-1CA6-4012-8E92-8A549B234E5E}">
      <dgm:prSet phldrT="[Text]"/>
      <dgm:spPr/>
      <dgm:t>
        <a:bodyPr lIns="274320" rIns="274320"/>
        <a:lstStyle/>
        <a:p>
          <a:pPr marL="274320" indent="-274320"/>
          <a:r>
            <a:rPr lang="en-US" dirty="0">
              <a:latin typeface="Arial Narrow" panose="020B0606020202030204" pitchFamily="34" charset="0"/>
            </a:rPr>
            <a:t>Improve public spending efficiency, reallocate spending towards priority investments</a:t>
          </a:r>
        </a:p>
      </dgm:t>
    </dgm:pt>
    <dgm:pt modelId="{0DCC5C95-518E-4D96-87C4-AF042E6CEE40}" type="parTrans" cxnId="{9B1B0DDA-8CA7-425A-BCBE-947CA75C24C3}">
      <dgm:prSet/>
      <dgm:spPr/>
      <dgm:t>
        <a:bodyPr/>
        <a:lstStyle/>
        <a:p>
          <a:endParaRPr lang="en-US"/>
        </a:p>
      </dgm:t>
    </dgm:pt>
    <dgm:pt modelId="{F4F0BF30-DCDE-4CA2-8172-515B1974AA61}" type="sibTrans" cxnId="{9B1B0DDA-8CA7-425A-BCBE-947CA75C24C3}">
      <dgm:prSet/>
      <dgm:spPr/>
      <dgm:t>
        <a:bodyPr/>
        <a:lstStyle/>
        <a:p>
          <a:endParaRPr lang="en-US"/>
        </a:p>
      </dgm:t>
    </dgm:pt>
    <dgm:pt modelId="{B0C7183E-F9B2-46A8-A531-401D0590538C}">
      <dgm:prSet phldrT="[Text]"/>
      <dgm:spPr/>
      <dgm:t>
        <a:bodyPr lIns="274320" rIns="274320"/>
        <a:lstStyle/>
        <a:p>
          <a:pPr marL="274320" indent="-274320"/>
          <a:r>
            <a:rPr lang="en-US" dirty="0">
              <a:latin typeface="Arial Narrow" panose="020B0606020202030204" pitchFamily="34" charset="0"/>
            </a:rPr>
            <a:t>Streamline regulatory environment to encourage private investment </a:t>
          </a:r>
        </a:p>
      </dgm:t>
    </dgm:pt>
    <dgm:pt modelId="{D5835085-9BC8-4FCB-8A12-7357713EDB70}" type="parTrans" cxnId="{19D4CE49-46F8-4144-9073-4C74FE88CC56}">
      <dgm:prSet/>
      <dgm:spPr/>
      <dgm:t>
        <a:bodyPr/>
        <a:lstStyle/>
        <a:p>
          <a:endParaRPr lang="en-US"/>
        </a:p>
      </dgm:t>
    </dgm:pt>
    <dgm:pt modelId="{E2215268-27CA-4D79-9965-5EBDAF04ABAC}" type="sibTrans" cxnId="{19D4CE49-46F8-4144-9073-4C74FE88CC56}">
      <dgm:prSet/>
      <dgm:spPr/>
      <dgm:t>
        <a:bodyPr/>
        <a:lstStyle/>
        <a:p>
          <a:endParaRPr lang="en-US"/>
        </a:p>
      </dgm:t>
    </dgm:pt>
    <dgm:pt modelId="{06D00972-3101-443D-96F4-366D0A4E24DC}">
      <dgm:prSet custT="1"/>
      <dgm:spPr/>
      <dgm:t>
        <a:bodyPr lIns="274320" rIns="274320"/>
        <a:lstStyle/>
        <a:p>
          <a:pPr marL="274320" indent="-274320"/>
          <a:r>
            <a:rPr lang="en-US" sz="1800" kern="1200" dirty="0">
              <a:solidFill>
                <a:schemeClr val="tx1"/>
              </a:solidFill>
              <a:latin typeface="Arial Narrow" panose="020B0606020202030204" pitchFamily="34" charset="0"/>
            </a:rPr>
            <a:t>Invest in climate adaptation and domestic renewable energy sources</a:t>
          </a:r>
        </a:p>
      </dgm:t>
    </dgm:pt>
    <dgm:pt modelId="{E5AC8ED0-58BA-4714-8418-CE32CCC33BAB}" type="sibTrans" cxnId="{06F3DA09-01FA-41DB-ABB4-13E666FBBD83}">
      <dgm:prSet/>
      <dgm:spPr/>
      <dgm:t>
        <a:bodyPr/>
        <a:lstStyle/>
        <a:p>
          <a:endParaRPr lang="en-US"/>
        </a:p>
      </dgm:t>
    </dgm:pt>
    <dgm:pt modelId="{FF6D70B5-8466-470A-B174-4222DDA49ABE}" type="parTrans" cxnId="{06F3DA09-01FA-41DB-ABB4-13E666FBBD83}">
      <dgm:prSet/>
      <dgm:spPr/>
      <dgm:t>
        <a:bodyPr/>
        <a:lstStyle/>
        <a:p>
          <a:endParaRPr lang="en-US"/>
        </a:p>
      </dgm:t>
    </dgm:pt>
    <dgm:pt modelId="{2D14C440-75AE-4A16-AF9C-A8F073ED6057}">
      <dgm:prSet custT="1"/>
      <dgm:spPr/>
      <dgm:t>
        <a:bodyPr lIns="274320" rIns="274320"/>
        <a:lstStyle/>
        <a:p>
          <a:pPr marL="274320" indent="-274320"/>
          <a:r>
            <a:rPr lang="en-US" sz="1800" kern="1200" dirty="0">
              <a:solidFill>
                <a:schemeClr val="tx1"/>
              </a:solidFill>
              <a:latin typeface="Arial Narrow" panose="020B0606020202030204" pitchFamily="34" charset="0"/>
            </a:rPr>
            <a:t>Ensure disciplined financial management of state-owned enterprises</a:t>
          </a:r>
        </a:p>
      </dgm:t>
    </dgm:pt>
    <dgm:pt modelId="{BB81CA5B-DFC7-4CFF-B30A-4E7365A0F984}" type="sibTrans" cxnId="{849DAFB0-52BD-41D7-B580-97A65CE32C05}">
      <dgm:prSet/>
      <dgm:spPr/>
      <dgm:t>
        <a:bodyPr/>
        <a:lstStyle/>
        <a:p>
          <a:endParaRPr lang="en-US"/>
        </a:p>
      </dgm:t>
    </dgm:pt>
    <dgm:pt modelId="{28A547CF-28AF-42A1-BB40-42C08D7BE1B2}" type="parTrans" cxnId="{849DAFB0-52BD-41D7-B580-97A65CE32C05}">
      <dgm:prSet/>
      <dgm:spPr/>
      <dgm:t>
        <a:bodyPr/>
        <a:lstStyle/>
        <a:p>
          <a:endParaRPr lang="en-US"/>
        </a:p>
      </dgm:t>
    </dgm:pt>
    <dgm:pt modelId="{82C45EFD-161B-4E43-85DB-3DA0B7AA9A0E}">
      <dgm:prSet custT="1"/>
      <dgm:spPr/>
      <dgm:t>
        <a:bodyPr lIns="274320" rIns="274320"/>
        <a:lstStyle/>
        <a:p>
          <a:pPr marL="274320" indent="-274320"/>
          <a:r>
            <a:rPr lang="en-US" sz="1800" kern="1200" dirty="0">
              <a:solidFill>
                <a:schemeClr val="tx1"/>
              </a:solidFill>
              <a:latin typeface="Arial Narrow" panose="020B0606020202030204" pitchFamily="34" charset="0"/>
            </a:rPr>
            <a:t>Establish fiscal mechanisms (e.g., fiscal rules, disaster stabilization funds) to enhance disaster risk management</a:t>
          </a:r>
        </a:p>
      </dgm:t>
    </dgm:pt>
    <dgm:pt modelId="{E349BF27-AB92-4F08-A9B3-94D54754FF0A}" type="parTrans" cxnId="{7D8B22C7-D174-4DE3-B29A-E62254C787CA}">
      <dgm:prSet/>
      <dgm:spPr/>
      <dgm:t>
        <a:bodyPr/>
        <a:lstStyle/>
        <a:p>
          <a:endParaRPr lang="en-US"/>
        </a:p>
      </dgm:t>
    </dgm:pt>
    <dgm:pt modelId="{1FBC328C-12BF-4231-97D4-6058168F848D}" type="sibTrans" cxnId="{7D8B22C7-D174-4DE3-B29A-E62254C787CA}">
      <dgm:prSet/>
      <dgm:spPr/>
      <dgm:t>
        <a:bodyPr/>
        <a:lstStyle/>
        <a:p>
          <a:endParaRPr lang="en-US"/>
        </a:p>
      </dgm:t>
    </dgm:pt>
    <dgm:pt modelId="{08DC1829-DCFD-4581-9769-D64429B9820A}" type="pres">
      <dgm:prSet presAssocID="{D1CB7CC1-3C59-4D33-BC96-794D6EF668F8}" presName="linear" presStyleCnt="0">
        <dgm:presLayoutVars>
          <dgm:dir/>
          <dgm:animLvl val="lvl"/>
          <dgm:resizeHandles val="exact"/>
        </dgm:presLayoutVars>
      </dgm:prSet>
      <dgm:spPr/>
    </dgm:pt>
    <dgm:pt modelId="{339713A8-6A9A-484F-BBBD-5D369E718F7E}" type="pres">
      <dgm:prSet presAssocID="{E6F73CA2-250A-4992-904F-C26A91FAA821}" presName="parentLin" presStyleCnt="0"/>
      <dgm:spPr/>
    </dgm:pt>
    <dgm:pt modelId="{8266C182-631D-4FED-8363-348B35CCD18B}" type="pres">
      <dgm:prSet presAssocID="{E6F73CA2-250A-4992-904F-C26A91FAA821}" presName="parentLeftMargin" presStyleLbl="node1" presStyleIdx="0" presStyleCnt="3"/>
      <dgm:spPr/>
    </dgm:pt>
    <dgm:pt modelId="{4769A4BE-9FFF-4551-B209-1932DCFC8E85}" type="pres">
      <dgm:prSet presAssocID="{E6F73CA2-250A-4992-904F-C26A91FAA821}" presName="parentText" presStyleLbl="node1" presStyleIdx="0" presStyleCnt="3" custScaleY="67759" custLinFactNeighborX="-66638">
        <dgm:presLayoutVars>
          <dgm:chMax val="0"/>
          <dgm:bulletEnabled val="1"/>
        </dgm:presLayoutVars>
      </dgm:prSet>
      <dgm:spPr/>
    </dgm:pt>
    <dgm:pt modelId="{050A5DB1-18E7-4B03-A89E-0D2F811B724A}" type="pres">
      <dgm:prSet presAssocID="{E6F73CA2-250A-4992-904F-C26A91FAA821}" presName="negativeSpace" presStyleCnt="0"/>
      <dgm:spPr/>
    </dgm:pt>
    <dgm:pt modelId="{3EC0B867-EF90-4158-A98A-CE35A6A8D36E}" type="pres">
      <dgm:prSet presAssocID="{E6F73CA2-250A-4992-904F-C26A91FAA821}" presName="childText" presStyleLbl="conFgAcc1" presStyleIdx="0" presStyleCnt="3">
        <dgm:presLayoutVars>
          <dgm:bulletEnabled val="1"/>
        </dgm:presLayoutVars>
      </dgm:prSet>
      <dgm:spPr/>
    </dgm:pt>
    <dgm:pt modelId="{5C991DF4-DFEE-4C66-B88F-ECCC4C529C6A}" type="pres">
      <dgm:prSet presAssocID="{74678F9E-D552-4854-8016-4580B3674507}" presName="spaceBetweenRectangles" presStyleCnt="0"/>
      <dgm:spPr/>
    </dgm:pt>
    <dgm:pt modelId="{05EEB492-D109-42AE-BD7E-BE3876AEC285}" type="pres">
      <dgm:prSet presAssocID="{C1C33513-D9B5-450B-9FE3-DBC2E5BBEE60}" presName="parentLin" presStyleCnt="0"/>
      <dgm:spPr/>
    </dgm:pt>
    <dgm:pt modelId="{0D50C106-EA49-4626-A312-7C383E1D58A2}" type="pres">
      <dgm:prSet presAssocID="{C1C33513-D9B5-450B-9FE3-DBC2E5BBEE60}" presName="parentLeftMargin" presStyleLbl="node1" presStyleIdx="0" presStyleCnt="3"/>
      <dgm:spPr/>
    </dgm:pt>
    <dgm:pt modelId="{4FA7ED86-A412-4F23-B905-B5D3CFDCCBC7}" type="pres">
      <dgm:prSet presAssocID="{C1C33513-D9B5-450B-9FE3-DBC2E5BBEE60}" presName="parentText" presStyleLbl="node1" presStyleIdx="1" presStyleCnt="3" custScaleY="67759" custLinFactNeighborX="-66638">
        <dgm:presLayoutVars>
          <dgm:chMax val="0"/>
          <dgm:bulletEnabled val="1"/>
        </dgm:presLayoutVars>
      </dgm:prSet>
      <dgm:spPr/>
    </dgm:pt>
    <dgm:pt modelId="{C1097144-1AC4-4EC6-B110-169B529CD026}" type="pres">
      <dgm:prSet presAssocID="{C1C33513-D9B5-450B-9FE3-DBC2E5BBEE60}" presName="negativeSpace" presStyleCnt="0"/>
      <dgm:spPr/>
    </dgm:pt>
    <dgm:pt modelId="{7C6EBA55-27A7-4B5F-932C-C26CB69C8D16}" type="pres">
      <dgm:prSet presAssocID="{C1C33513-D9B5-450B-9FE3-DBC2E5BBEE60}" presName="childText" presStyleLbl="conFgAcc1" presStyleIdx="1" presStyleCnt="3">
        <dgm:presLayoutVars>
          <dgm:bulletEnabled val="1"/>
        </dgm:presLayoutVars>
      </dgm:prSet>
      <dgm:spPr/>
    </dgm:pt>
    <dgm:pt modelId="{04DE28D8-3803-46AD-8E75-0D44E409348E}" type="pres">
      <dgm:prSet presAssocID="{78DFED2F-928C-46EB-AC10-9CEB28EE6E61}" presName="spaceBetweenRectangles" presStyleCnt="0"/>
      <dgm:spPr/>
    </dgm:pt>
    <dgm:pt modelId="{C0FEB1D3-9ACA-4664-8D18-C4B1A5E718D4}" type="pres">
      <dgm:prSet presAssocID="{94C0106F-21C6-4276-B3EB-9E3A98491376}" presName="parentLin" presStyleCnt="0"/>
      <dgm:spPr/>
    </dgm:pt>
    <dgm:pt modelId="{9E3E108E-8EBF-49E6-9276-FACF263CD965}" type="pres">
      <dgm:prSet presAssocID="{94C0106F-21C6-4276-B3EB-9E3A98491376}" presName="parentLeftMargin" presStyleLbl="node1" presStyleIdx="1" presStyleCnt="3"/>
      <dgm:spPr/>
    </dgm:pt>
    <dgm:pt modelId="{844E42BD-6090-422B-86F6-0567C6795578}" type="pres">
      <dgm:prSet presAssocID="{94C0106F-21C6-4276-B3EB-9E3A98491376}" presName="parentText" presStyleLbl="node1" presStyleIdx="2" presStyleCnt="3" custScaleY="67759" custLinFactNeighborX="-66638">
        <dgm:presLayoutVars>
          <dgm:chMax val="0"/>
          <dgm:bulletEnabled val="1"/>
        </dgm:presLayoutVars>
      </dgm:prSet>
      <dgm:spPr/>
    </dgm:pt>
    <dgm:pt modelId="{D3B78A47-8D2F-44AC-8186-88139BF304F7}" type="pres">
      <dgm:prSet presAssocID="{94C0106F-21C6-4276-B3EB-9E3A98491376}" presName="negativeSpace" presStyleCnt="0"/>
      <dgm:spPr/>
    </dgm:pt>
    <dgm:pt modelId="{C8BE5D58-549B-4117-AF7B-61F893505900}" type="pres">
      <dgm:prSet presAssocID="{94C0106F-21C6-4276-B3EB-9E3A98491376}" presName="childText" presStyleLbl="conFgAcc1" presStyleIdx="2" presStyleCnt="3" custScaleY="106995">
        <dgm:presLayoutVars>
          <dgm:bulletEnabled val="1"/>
        </dgm:presLayoutVars>
      </dgm:prSet>
      <dgm:spPr/>
    </dgm:pt>
  </dgm:ptLst>
  <dgm:cxnLst>
    <dgm:cxn modelId="{8BCEFC02-C738-4093-A9CA-28785B5EA8DE}" type="presOf" srcId="{D1CB7CC1-3C59-4D33-BC96-794D6EF668F8}" destId="{08DC1829-DCFD-4581-9769-D64429B9820A}" srcOrd="0" destOrd="0" presId="urn:microsoft.com/office/officeart/2005/8/layout/list1"/>
    <dgm:cxn modelId="{06F3DA09-01FA-41DB-ABB4-13E666FBBD83}" srcId="{94C0106F-21C6-4276-B3EB-9E3A98491376}" destId="{06D00972-3101-443D-96F4-366D0A4E24DC}" srcOrd="1" destOrd="0" parTransId="{FF6D70B5-8466-470A-B174-4222DDA49ABE}" sibTransId="{E5AC8ED0-58BA-4714-8418-CE32CCC33BAB}"/>
    <dgm:cxn modelId="{CDD0010D-7EAD-4FED-A1A8-7A18B463B9DD}" type="presOf" srcId="{C1C33513-D9B5-450B-9FE3-DBC2E5BBEE60}" destId="{4FA7ED86-A412-4F23-B905-B5D3CFDCCBC7}" srcOrd="1" destOrd="0" presId="urn:microsoft.com/office/officeart/2005/8/layout/list1"/>
    <dgm:cxn modelId="{85E98111-5AA2-4D58-8E75-A0D9F2490C28}" type="presOf" srcId="{E6F73CA2-250A-4992-904F-C26A91FAA821}" destId="{8266C182-631D-4FED-8363-348B35CCD18B}" srcOrd="0" destOrd="0" presId="urn:microsoft.com/office/officeart/2005/8/layout/list1"/>
    <dgm:cxn modelId="{791D711E-D15F-4C16-9D5A-750A125062FE}" srcId="{94C0106F-21C6-4276-B3EB-9E3A98491376}" destId="{8B07F2E2-505B-4713-ABD0-E7284BF9EED3}" srcOrd="0" destOrd="0" parTransId="{5BC56FCF-53A4-4F22-B238-0B3FD7990BB0}" sibTransId="{8FC7086B-272E-408F-81BD-F5ED091771D9}"/>
    <dgm:cxn modelId="{9FD96A2C-07A4-4A98-B4B9-1C79CEA34828}" srcId="{D1CB7CC1-3C59-4D33-BC96-794D6EF668F8}" destId="{94C0106F-21C6-4276-B3EB-9E3A98491376}" srcOrd="2" destOrd="0" parTransId="{9BE446BD-1531-4A1D-8F57-2B6345DDC059}" sibTransId="{5664810B-9433-443E-B7E6-5F7A5E522C1C}"/>
    <dgm:cxn modelId="{42DEC52D-1A24-4E79-BC85-C38957FE984B}" srcId="{E6F73CA2-250A-4992-904F-C26A91FAA821}" destId="{C3D48E08-9D42-41F7-BAAA-7D4374A4E218}" srcOrd="0" destOrd="0" parTransId="{1B81517C-8435-452B-BD06-AD92C8B5465A}" sibTransId="{D1EE13CA-3C19-4ADB-9F01-68C8713A9AC9}"/>
    <dgm:cxn modelId="{EFD1CC3A-7120-4145-B378-7914F0CF96A8}" type="presOf" srcId="{B76B04B6-9FF9-4618-A5DF-CC786C970007}" destId="{7C6EBA55-27A7-4B5F-932C-C26CB69C8D16}" srcOrd="0" destOrd="1" presId="urn:microsoft.com/office/officeart/2005/8/layout/list1"/>
    <dgm:cxn modelId="{AE7DA440-E17E-4608-8896-70D2FB038BE3}" type="presOf" srcId="{52532927-77DA-4D0C-ABB8-AD8D1C65C2A3}" destId="{3EC0B867-EF90-4158-A98A-CE35A6A8D36E}" srcOrd="0" destOrd="4" presId="urn:microsoft.com/office/officeart/2005/8/layout/list1"/>
    <dgm:cxn modelId="{2C75885B-AF6B-44FE-AD27-CA2A827E8522}" type="presOf" srcId="{D7CDE09B-0A35-4D13-9339-95F6F814C480}" destId="{7C6EBA55-27A7-4B5F-932C-C26CB69C8D16}" srcOrd="0" destOrd="0" presId="urn:microsoft.com/office/officeart/2005/8/layout/list1"/>
    <dgm:cxn modelId="{B7CE6C5C-F413-4B7E-A502-9BF103C61F15}" srcId="{D1CB7CC1-3C59-4D33-BC96-794D6EF668F8}" destId="{E6F73CA2-250A-4992-904F-C26A91FAA821}" srcOrd="0" destOrd="0" parTransId="{F647CD1A-CE22-4ABE-9A07-F3E4EC70545D}" sibTransId="{74678F9E-D552-4854-8016-4580B3674507}"/>
    <dgm:cxn modelId="{0738E860-405D-4AE0-87FF-24D19458DAB2}" type="presOf" srcId="{82C45EFD-161B-4E43-85DB-3DA0B7AA9A0E}" destId="{C8BE5D58-549B-4117-AF7B-61F893505900}" srcOrd="0" destOrd="3" presId="urn:microsoft.com/office/officeart/2005/8/layout/list1"/>
    <dgm:cxn modelId="{9D295062-AE32-462D-A901-17D4E715EB20}" type="presOf" srcId="{E6F73CA2-250A-4992-904F-C26A91FAA821}" destId="{4769A4BE-9FFF-4551-B209-1932DCFC8E85}" srcOrd="1" destOrd="0" presId="urn:microsoft.com/office/officeart/2005/8/layout/list1"/>
    <dgm:cxn modelId="{1F82F143-0C7E-4C4B-BE11-D497A4444A91}" srcId="{C1C33513-D9B5-450B-9FE3-DBC2E5BBEE60}" destId="{E1BF3638-CC8B-469B-8137-D3323A5B978A}" srcOrd="2" destOrd="0" parTransId="{BE87899C-7934-4910-8ECB-96F861C5020D}" sibTransId="{9118004D-69DA-49DD-9C6F-A72813476CC6}"/>
    <dgm:cxn modelId="{19D4CE49-46F8-4144-9073-4C74FE88CC56}" srcId="{E6F73CA2-250A-4992-904F-C26A91FAA821}" destId="{B0C7183E-F9B2-46A8-A531-401D0590538C}" srcOrd="3" destOrd="0" parTransId="{D5835085-9BC8-4FCB-8A12-7357713EDB70}" sibTransId="{E2215268-27CA-4D79-9965-5EBDAF04ABAC}"/>
    <dgm:cxn modelId="{270A284E-DBD1-4D7D-A2B9-627BD4B1C0F8}" type="presOf" srcId="{06D00972-3101-443D-96F4-366D0A4E24DC}" destId="{C8BE5D58-549B-4117-AF7B-61F893505900}" srcOrd="0" destOrd="1" presId="urn:microsoft.com/office/officeart/2005/8/layout/list1"/>
    <dgm:cxn modelId="{5365CC72-50AF-4C42-B426-813A72F35EFB}" srcId="{C1C33513-D9B5-450B-9FE3-DBC2E5BBEE60}" destId="{D7CDE09B-0A35-4D13-9339-95F6F814C480}" srcOrd="0" destOrd="0" parTransId="{57F7E463-5132-4D06-AB20-7BA3BE30F2BB}" sibTransId="{AD8E4560-7DBB-456E-BB68-7D1E001CEBC5}"/>
    <dgm:cxn modelId="{50C6FD54-C4F3-4A69-BDF1-43D2AE3180BB}" type="presOf" srcId="{AA2BF55D-1CA6-4012-8E92-8A549B234E5E}" destId="{3EC0B867-EF90-4158-A98A-CE35A6A8D36E}" srcOrd="0" destOrd="1" presId="urn:microsoft.com/office/officeart/2005/8/layout/list1"/>
    <dgm:cxn modelId="{400CE755-C9F7-4A8D-B5C7-078D6061AD68}" type="presOf" srcId="{C3D48E08-9D42-41F7-BAAA-7D4374A4E218}" destId="{3EC0B867-EF90-4158-A98A-CE35A6A8D36E}" srcOrd="0" destOrd="0" presId="urn:microsoft.com/office/officeart/2005/8/layout/list1"/>
    <dgm:cxn modelId="{99A0C656-9952-443F-B943-D27B5865D059}" type="presOf" srcId="{2D14C440-75AE-4A16-AF9C-A8F073ED6057}" destId="{C8BE5D58-549B-4117-AF7B-61F893505900}" srcOrd="0" destOrd="2" presId="urn:microsoft.com/office/officeart/2005/8/layout/list1"/>
    <dgm:cxn modelId="{4BF1CB58-E59E-4A78-8BCF-6817C642087E}" type="presOf" srcId="{94C0106F-21C6-4276-B3EB-9E3A98491376}" destId="{9E3E108E-8EBF-49E6-9276-FACF263CD965}" srcOrd="0" destOrd="0" presId="urn:microsoft.com/office/officeart/2005/8/layout/list1"/>
    <dgm:cxn modelId="{4F341D7B-E590-4ABC-82AD-19602965FD73}" type="presOf" srcId="{94C0106F-21C6-4276-B3EB-9E3A98491376}" destId="{844E42BD-6090-422B-86F6-0567C6795578}" srcOrd="1" destOrd="0" presId="urn:microsoft.com/office/officeart/2005/8/layout/list1"/>
    <dgm:cxn modelId="{3007527D-908C-4FBF-B233-BC8A65164AA1}" srcId="{E6F73CA2-250A-4992-904F-C26A91FAA821}" destId="{D7DE9C86-D0E1-4BC1-AF94-686DE3D11699}" srcOrd="2" destOrd="0" parTransId="{64CFC16B-8C19-4AF2-8C11-B39D9052BEB6}" sibTransId="{778AC152-A655-4570-9561-E38B3E30383D}"/>
    <dgm:cxn modelId="{C6030480-8345-43AB-8BAE-E0BE48844AD9}" srcId="{D1CB7CC1-3C59-4D33-BC96-794D6EF668F8}" destId="{C1C33513-D9B5-450B-9FE3-DBC2E5BBEE60}" srcOrd="1" destOrd="0" parTransId="{5BB56998-E6EC-4E74-82C8-A9F62FC13DF2}" sibTransId="{78DFED2F-928C-46EB-AC10-9CEB28EE6E61}"/>
    <dgm:cxn modelId="{849DAFB0-52BD-41D7-B580-97A65CE32C05}" srcId="{94C0106F-21C6-4276-B3EB-9E3A98491376}" destId="{2D14C440-75AE-4A16-AF9C-A8F073ED6057}" srcOrd="2" destOrd="0" parTransId="{28A547CF-28AF-42A1-BB40-42C08D7BE1B2}" sibTransId="{BB81CA5B-DFC7-4CFF-B30A-4E7365A0F984}"/>
    <dgm:cxn modelId="{ADE935B4-8FDF-45F3-9F44-3DAB331F20E5}" srcId="{E6F73CA2-250A-4992-904F-C26A91FAA821}" destId="{52532927-77DA-4D0C-ABB8-AD8D1C65C2A3}" srcOrd="4" destOrd="0" parTransId="{DD50E9E3-F35C-4680-8FEE-57AF28875F60}" sibTransId="{DE4677A6-1399-4056-94FD-DE00248ADFEB}"/>
    <dgm:cxn modelId="{5EF9AAC1-6F5E-40D2-BDCE-02EDE6E6AF7C}" type="presOf" srcId="{C1C33513-D9B5-450B-9FE3-DBC2E5BBEE60}" destId="{0D50C106-EA49-4626-A312-7C383E1D58A2}" srcOrd="0" destOrd="0" presId="urn:microsoft.com/office/officeart/2005/8/layout/list1"/>
    <dgm:cxn modelId="{7D8B22C7-D174-4DE3-B29A-E62254C787CA}" srcId="{94C0106F-21C6-4276-B3EB-9E3A98491376}" destId="{82C45EFD-161B-4E43-85DB-3DA0B7AA9A0E}" srcOrd="3" destOrd="0" parTransId="{E349BF27-AB92-4F08-A9B3-94D54754FF0A}" sibTransId="{1FBC328C-12BF-4231-97D4-6058168F848D}"/>
    <dgm:cxn modelId="{4E26E4CE-1BA4-410F-BE9A-20D5F02AEE73}" type="presOf" srcId="{E1BF3638-CC8B-469B-8137-D3323A5B978A}" destId="{7C6EBA55-27A7-4B5F-932C-C26CB69C8D16}" srcOrd="0" destOrd="2" presId="urn:microsoft.com/office/officeart/2005/8/layout/list1"/>
    <dgm:cxn modelId="{AF1DBDD7-6BA0-414A-84F6-3FAB12BF20D0}" type="presOf" srcId="{D7DE9C86-D0E1-4BC1-AF94-686DE3D11699}" destId="{3EC0B867-EF90-4158-A98A-CE35A6A8D36E}" srcOrd="0" destOrd="2" presId="urn:microsoft.com/office/officeart/2005/8/layout/list1"/>
    <dgm:cxn modelId="{9B1B0DDA-8CA7-425A-BCBE-947CA75C24C3}" srcId="{E6F73CA2-250A-4992-904F-C26A91FAA821}" destId="{AA2BF55D-1CA6-4012-8E92-8A549B234E5E}" srcOrd="1" destOrd="0" parTransId="{0DCC5C95-518E-4D96-87C4-AF042E6CEE40}" sibTransId="{F4F0BF30-DCDE-4CA2-8172-515B1974AA61}"/>
    <dgm:cxn modelId="{05151FE3-2854-460C-9003-832E7DA4751C}" type="presOf" srcId="{8B07F2E2-505B-4713-ABD0-E7284BF9EED3}" destId="{C8BE5D58-549B-4117-AF7B-61F893505900}" srcOrd="0" destOrd="0" presId="urn:microsoft.com/office/officeart/2005/8/layout/list1"/>
    <dgm:cxn modelId="{AE3D24ED-6BD1-470D-B7C4-93A3F2308641}" srcId="{C1C33513-D9B5-450B-9FE3-DBC2E5BBEE60}" destId="{B76B04B6-9FF9-4618-A5DF-CC786C970007}" srcOrd="1" destOrd="0" parTransId="{432D6C53-0225-415D-9D96-0B1708EA92EE}" sibTransId="{98A8690A-27D8-49D0-AB4E-4EC4E177B2F7}"/>
    <dgm:cxn modelId="{610AB9F3-C1AD-41C2-A59E-A0C365F79674}" type="presOf" srcId="{B0C7183E-F9B2-46A8-A531-401D0590538C}" destId="{3EC0B867-EF90-4158-A98A-CE35A6A8D36E}" srcOrd="0" destOrd="3" presId="urn:microsoft.com/office/officeart/2005/8/layout/list1"/>
    <dgm:cxn modelId="{5DBDBF33-8D6F-442E-A871-01C7FA4B0030}" type="presParOf" srcId="{08DC1829-DCFD-4581-9769-D64429B9820A}" destId="{339713A8-6A9A-484F-BBBD-5D369E718F7E}" srcOrd="0" destOrd="0" presId="urn:microsoft.com/office/officeart/2005/8/layout/list1"/>
    <dgm:cxn modelId="{8956362C-DE9A-4696-A4A2-6AB24AE2C796}" type="presParOf" srcId="{339713A8-6A9A-484F-BBBD-5D369E718F7E}" destId="{8266C182-631D-4FED-8363-348B35CCD18B}" srcOrd="0" destOrd="0" presId="urn:microsoft.com/office/officeart/2005/8/layout/list1"/>
    <dgm:cxn modelId="{1DB14E21-CB09-40C8-A0CE-FEB1D1A87249}" type="presParOf" srcId="{339713A8-6A9A-484F-BBBD-5D369E718F7E}" destId="{4769A4BE-9FFF-4551-B209-1932DCFC8E85}" srcOrd="1" destOrd="0" presId="urn:microsoft.com/office/officeart/2005/8/layout/list1"/>
    <dgm:cxn modelId="{E92E4F2C-4027-4BC2-BE91-8E9F8F3084A5}" type="presParOf" srcId="{08DC1829-DCFD-4581-9769-D64429B9820A}" destId="{050A5DB1-18E7-4B03-A89E-0D2F811B724A}" srcOrd="1" destOrd="0" presId="urn:microsoft.com/office/officeart/2005/8/layout/list1"/>
    <dgm:cxn modelId="{E8D71783-5C38-4199-B535-468BB49A06D7}" type="presParOf" srcId="{08DC1829-DCFD-4581-9769-D64429B9820A}" destId="{3EC0B867-EF90-4158-A98A-CE35A6A8D36E}" srcOrd="2" destOrd="0" presId="urn:microsoft.com/office/officeart/2005/8/layout/list1"/>
    <dgm:cxn modelId="{ABAC83FA-E518-4F95-A8ED-6DC0AC5B822F}" type="presParOf" srcId="{08DC1829-DCFD-4581-9769-D64429B9820A}" destId="{5C991DF4-DFEE-4C66-B88F-ECCC4C529C6A}" srcOrd="3" destOrd="0" presId="urn:microsoft.com/office/officeart/2005/8/layout/list1"/>
    <dgm:cxn modelId="{0CB2C23F-8371-437E-838D-D1CBE9887DE6}" type="presParOf" srcId="{08DC1829-DCFD-4581-9769-D64429B9820A}" destId="{05EEB492-D109-42AE-BD7E-BE3876AEC285}" srcOrd="4" destOrd="0" presId="urn:microsoft.com/office/officeart/2005/8/layout/list1"/>
    <dgm:cxn modelId="{45D14027-0A5E-4129-8DFD-13D18C882D3E}" type="presParOf" srcId="{05EEB492-D109-42AE-BD7E-BE3876AEC285}" destId="{0D50C106-EA49-4626-A312-7C383E1D58A2}" srcOrd="0" destOrd="0" presId="urn:microsoft.com/office/officeart/2005/8/layout/list1"/>
    <dgm:cxn modelId="{7B435B4E-70D1-41C3-8CE9-71E91FA65217}" type="presParOf" srcId="{05EEB492-D109-42AE-BD7E-BE3876AEC285}" destId="{4FA7ED86-A412-4F23-B905-B5D3CFDCCBC7}" srcOrd="1" destOrd="0" presId="urn:microsoft.com/office/officeart/2005/8/layout/list1"/>
    <dgm:cxn modelId="{686E146B-AB66-4E96-9421-197D9298129D}" type="presParOf" srcId="{08DC1829-DCFD-4581-9769-D64429B9820A}" destId="{C1097144-1AC4-4EC6-B110-169B529CD026}" srcOrd="5" destOrd="0" presId="urn:microsoft.com/office/officeart/2005/8/layout/list1"/>
    <dgm:cxn modelId="{08857832-7ECA-46DB-9CF2-4B9952FEC455}" type="presParOf" srcId="{08DC1829-DCFD-4581-9769-D64429B9820A}" destId="{7C6EBA55-27A7-4B5F-932C-C26CB69C8D16}" srcOrd="6" destOrd="0" presId="urn:microsoft.com/office/officeart/2005/8/layout/list1"/>
    <dgm:cxn modelId="{223FE257-9E97-46FE-9E29-15E623276EBA}" type="presParOf" srcId="{08DC1829-DCFD-4581-9769-D64429B9820A}" destId="{04DE28D8-3803-46AD-8E75-0D44E409348E}" srcOrd="7" destOrd="0" presId="urn:microsoft.com/office/officeart/2005/8/layout/list1"/>
    <dgm:cxn modelId="{1C37C8D3-97B4-41E0-B0A3-B40746CA4E8A}" type="presParOf" srcId="{08DC1829-DCFD-4581-9769-D64429B9820A}" destId="{C0FEB1D3-9ACA-4664-8D18-C4B1A5E718D4}" srcOrd="8" destOrd="0" presId="urn:microsoft.com/office/officeart/2005/8/layout/list1"/>
    <dgm:cxn modelId="{335FBA40-85FC-48C0-BD12-FC1F2B108E4E}" type="presParOf" srcId="{C0FEB1D3-9ACA-4664-8D18-C4B1A5E718D4}" destId="{9E3E108E-8EBF-49E6-9276-FACF263CD965}" srcOrd="0" destOrd="0" presId="urn:microsoft.com/office/officeart/2005/8/layout/list1"/>
    <dgm:cxn modelId="{467BB066-632F-4037-8E39-2EDD90485F06}" type="presParOf" srcId="{C0FEB1D3-9ACA-4664-8D18-C4B1A5E718D4}" destId="{844E42BD-6090-422B-86F6-0567C6795578}" srcOrd="1" destOrd="0" presId="urn:microsoft.com/office/officeart/2005/8/layout/list1"/>
    <dgm:cxn modelId="{011BDFC8-A357-44C6-BACC-CD51587A073A}" type="presParOf" srcId="{08DC1829-DCFD-4581-9769-D64429B9820A}" destId="{D3B78A47-8D2F-44AC-8186-88139BF304F7}" srcOrd="9" destOrd="0" presId="urn:microsoft.com/office/officeart/2005/8/layout/list1"/>
    <dgm:cxn modelId="{76695B15-A880-4FF6-A41E-2A1290CA5C8B}" type="presParOf" srcId="{08DC1829-DCFD-4581-9769-D64429B9820A}" destId="{C8BE5D58-549B-4117-AF7B-61F893505900}"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C0B867-EF90-4158-A98A-CE35A6A8D36E}">
      <dsp:nvSpPr>
        <dsp:cNvPr id="0" name=""/>
        <dsp:cNvSpPr/>
      </dsp:nvSpPr>
      <dsp:spPr>
        <a:xfrm>
          <a:off x="0" y="269950"/>
          <a:ext cx="10982325" cy="1587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4320" tIns="374904" rIns="274320" bIns="128016" numCol="1" spcCol="1270" anchor="t" anchorCtr="0">
          <a:noAutofit/>
        </a:bodyPr>
        <a:lstStyle/>
        <a:p>
          <a:pPr marL="274320" lvl="1" indent="-274320" algn="l" defTabSz="800100">
            <a:lnSpc>
              <a:spcPct val="90000"/>
            </a:lnSpc>
            <a:spcBef>
              <a:spcPct val="0"/>
            </a:spcBef>
            <a:spcAft>
              <a:spcPct val="15000"/>
            </a:spcAft>
            <a:buChar char="•"/>
          </a:pPr>
          <a:r>
            <a:rPr lang="en-US" sz="1800" kern="1200" dirty="0">
              <a:solidFill>
                <a:schemeClr val="tx1"/>
              </a:solidFill>
              <a:latin typeface="Arial Narrow" panose="020B0606020202030204" pitchFamily="34" charset="0"/>
            </a:rPr>
            <a:t>Mitigate risk of global recession by implementing transparent, consistent and credible policies</a:t>
          </a:r>
          <a:endParaRPr lang="en-US" sz="1800" kern="1200" dirty="0">
            <a:latin typeface="Arial Narrow" panose="020B0606020202030204" pitchFamily="34" charset="0"/>
          </a:endParaRPr>
        </a:p>
        <a:p>
          <a:pPr marL="274320" lvl="1" indent="-274320" algn="l" defTabSz="800100">
            <a:lnSpc>
              <a:spcPct val="90000"/>
            </a:lnSpc>
            <a:spcBef>
              <a:spcPct val="0"/>
            </a:spcBef>
            <a:spcAft>
              <a:spcPct val="15000"/>
            </a:spcAft>
            <a:buChar char="•"/>
          </a:pPr>
          <a:r>
            <a:rPr lang="en-US" sz="1800" kern="1200" dirty="0">
              <a:solidFill>
                <a:schemeClr val="tx1"/>
              </a:solidFill>
              <a:latin typeface="Arial Narrow" panose="020B0606020202030204" pitchFamily="34" charset="0"/>
            </a:rPr>
            <a:t>Address debt distress in EMDEs, especially frontier markets and LICs</a:t>
          </a:r>
          <a:endParaRPr lang="en-US" sz="1800" kern="1200" dirty="0">
            <a:latin typeface="Arial Narrow" panose="020B0606020202030204" pitchFamily="34" charset="0"/>
          </a:endParaRPr>
        </a:p>
        <a:p>
          <a:pPr marL="274320" lvl="1" indent="-274320" algn="l" defTabSz="800100">
            <a:lnSpc>
              <a:spcPct val="90000"/>
            </a:lnSpc>
            <a:spcBef>
              <a:spcPct val="0"/>
            </a:spcBef>
            <a:spcAft>
              <a:spcPct val="15000"/>
            </a:spcAft>
            <a:buChar char="•"/>
          </a:pPr>
          <a:r>
            <a:rPr lang="en-US" sz="1800" kern="1200" dirty="0">
              <a:solidFill>
                <a:schemeClr val="tx1"/>
              </a:solidFill>
              <a:latin typeface="Arial Narrow" panose="020B0606020202030204" pitchFamily="34" charset="0"/>
            </a:rPr>
            <a:t>Bolster international cooperation to reduce food insecurity and avoid protectionist measures</a:t>
          </a:r>
          <a:endParaRPr lang="en-US" sz="1800" kern="1200" dirty="0">
            <a:latin typeface="Arial Narrow" panose="020B0606020202030204" pitchFamily="34" charset="0"/>
          </a:endParaRPr>
        </a:p>
        <a:p>
          <a:pPr marL="274320" lvl="1" indent="-274320" algn="l" defTabSz="800100">
            <a:lnSpc>
              <a:spcPct val="90000"/>
            </a:lnSpc>
            <a:spcBef>
              <a:spcPct val="0"/>
            </a:spcBef>
            <a:spcAft>
              <a:spcPct val="15000"/>
            </a:spcAft>
            <a:buChar char="•"/>
          </a:pPr>
          <a:r>
            <a:rPr lang="en-US" sz="1800" kern="1200" dirty="0">
              <a:latin typeface="Arial Narrow" panose="020B0606020202030204" pitchFamily="34" charset="0"/>
            </a:rPr>
            <a:t>Set the foundations for GRID by tackling climate change and accelerating energy transition</a:t>
          </a:r>
        </a:p>
      </dsp:txBody>
      <dsp:txXfrm>
        <a:off x="0" y="269950"/>
        <a:ext cx="10982325" cy="1587600"/>
      </dsp:txXfrm>
    </dsp:sp>
    <dsp:sp modelId="{4769A4BE-9FFF-4551-B209-1932DCFC8E85}">
      <dsp:nvSpPr>
        <dsp:cNvPr id="0" name=""/>
        <dsp:cNvSpPr/>
      </dsp:nvSpPr>
      <dsp:spPr>
        <a:xfrm>
          <a:off x="182723" y="124150"/>
          <a:ext cx="7687627" cy="411479"/>
        </a:xfrm>
        <a:prstGeom prst="roundRect">
          <a:avLst/>
        </a:prstGeom>
        <a:solidFill>
          <a:srgbClr val="AA0B0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0574" tIns="0" rIns="290574" bIns="0" numCol="1" spcCol="1270" anchor="ctr" anchorCtr="0">
          <a:noAutofit/>
        </a:bodyPr>
        <a:lstStyle/>
        <a:p>
          <a:pPr marL="0" lvl="0" indent="0" algn="l" defTabSz="889000">
            <a:lnSpc>
              <a:spcPct val="90000"/>
            </a:lnSpc>
            <a:spcBef>
              <a:spcPct val="0"/>
            </a:spcBef>
            <a:spcAft>
              <a:spcPct val="35000"/>
            </a:spcAft>
            <a:buNone/>
          </a:pPr>
          <a:r>
            <a:rPr lang="en-US" sz="2000" b="1" i="1" kern="1200" dirty="0">
              <a:solidFill>
                <a:schemeClr val="bg1"/>
              </a:solidFill>
              <a:latin typeface="Arial Narrow" panose="020B0606020202030204" pitchFamily="34" charset="0"/>
            </a:rPr>
            <a:t>Global policy challenges</a:t>
          </a:r>
          <a:endParaRPr lang="en-US" sz="2000" kern="1200" dirty="0"/>
        </a:p>
      </dsp:txBody>
      <dsp:txXfrm>
        <a:off x="202810" y="144237"/>
        <a:ext cx="7647453" cy="371305"/>
      </dsp:txXfrm>
    </dsp:sp>
    <dsp:sp modelId="{7C6EBA55-27A7-4B5F-932C-C26CB69C8D16}">
      <dsp:nvSpPr>
        <dsp:cNvPr id="0" name=""/>
        <dsp:cNvSpPr/>
      </dsp:nvSpPr>
      <dsp:spPr>
        <a:xfrm>
          <a:off x="0" y="2100550"/>
          <a:ext cx="10982325" cy="13041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4320" tIns="374904" rIns="274320" bIns="128016" numCol="1" spcCol="1270" anchor="t" anchorCtr="0">
          <a:noAutofit/>
        </a:bodyPr>
        <a:lstStyle/>
        <a:p>
          <a:pPr marL="274320" lvl="1" indent="-274320" algn="l" defTabSz="800100">
            <a:lnSpc>
              <a:spcPct val="90000"/>
            </a:lnSpc>
            <a:spcBef>
              <a:spcPct val="0"/>
            </a:spcBef>
            <a:spcAft>
              <a:spcPct val="15000"/>
            </a:spcAft>
            <a:buChar char="•"/>
          </a:pPr>
          <a:r>
            <a:rPr lang="en-US" sz="1800" kern="1200" dirty="0">
              <a:solidFill>
                <a:schemeClr val="tx1"/>
              </a:solidFill>
              <a:latin typeface="Arial Narrow" panose="020B0606020202030204" pitchFamily="34" charset="0"/>
            </a:rPr>
            <a:t>Tighten policy to the extent needed to ensure inflation expectations well anchored</a:t>
          </a:r>
          <a:endParaRPr lang="en-US" sz="1800" kern="1200" dirty="0"/>
        </a:p>
        <a:p>
          <a:pPr marL="274320" lvl="1" indent="-274320" algn="l" defTabSz="800100">
            <a:lnSpc>
              <a:spcPct val="90000"/>
            </a:lnSpc>
            <a:spcBef>
              <a:spcPct val="0"/>
            </a:spcBef>
            <a:spcAft>
              <a:spcPct val="15000"/>
            </a:spcAft>
            <a:buChar char="•"/>
          </a:pPr>
          <a:r>
            <a:rPr lang="en-US" sz="1800" kern="1200" dirty="0">
              <a:solidFill>
                <a:schemeClr val="tx1"/>
              </a:solidFill>
              <a:latin typeface="Arial Narrow" panose="020B0606020202030204" pitchFamily="34" charset="0"/>
            </a:rPr>
            <a:t>Communicate policy actions clearly, leverage credible frameworks, and safeguard central bank independence </a:t>
          </a:r>
          <a:endParaRPr lang="en-US" sz="1800" kern="1200" dirty="0"/>
        </a:p>
        <a:p>
          <a:pPr marL="274320" lvl="1" indent="-274320" algn="l" defTabSz="800100">
            <a:lnSpc>
              <a:spcPct val="90000"/>
            </a:lnSpc>
            <a:spcBef>
              <a:spcPct val="0"/>
            </a:spcBef>
            <a:spcAft>
              <a:spcPct val="15000"/>
            </a:spcAft>
            <a:buChar char="•"/>
          </a:pPr>
          <a:r>
            <a:rPr lang="en-US" sz="1800" kern="1200" dirty="0">
              <a:solidFill>
                <a:schemeClr val="tx1"/>
              </a:solidFill>
              <a:latin typeface="Arial Narrow" panose="020B0606020202030204" pitchFamily="34" charset="0"/>
            </a:rPr>
            <a:t>Strengthen macroprudential policy to reduce vulnerability to capital outflows and currency pressures</a:t>
          </a:r>
          <a:endParaRPr lang="en-US" sz="1800" kern="1200" dirty="0"/>
        </a:p>
      </dsp:txBody>
      <dsp:txXfrm>
        <a:off x="0" y="2100550"/>
        <a:ext cx="10982325" cy="1304100"/>
      </dsp:txXfrm>
    </dsp:sp>
    <dsp:sp modelId="{4FA7ED86-A412-4F23-B905-B5D3CFDCCBC7}">
      <dsp:nvSpPr>
        <dsp:cNvPr id="0" name=""/>
        <dsp:cNvSpPr/>
      </dsp:nvSpPr>
      <dsp:spPr>
        <a:xfrm>
          <a:off x="182723" y="1954750"/>
          <a:ext cx="7687627" cy="411479"/>
        </a:xfrm>
        <a:prstGeom prst="roundRect">
          <a:avLst/>
        </a:prstGeom>
        <a:solidFill>
          <a:srgbClr val="AA0B0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0574" tIns="0" rIns="290574" bIns="0" numCol="1" spcCol="1270" anchor="ctr" anchorCtr="0">
          <a:noAutofit/>
        </a:bodyPr>
        <a:lstStyle/>
        <a:p>
          <a:pPr marL="0" lvl="0" indent="0" algn="l" defTabSz="889000">
            <a:lnSpc>
              <a:spcPct val="90000"/>
            </a:lnSpc>
            <a:spcBef>
              <a:spcPct val="0"/>
            </a:spcBef>
            <a:spcAft>
              <a:spcPct val="35000"/>
            </a:spcAft>
            <a:buNone/>
          </a:pPr>
          <a:r>
            <a:rPr lang="en-US" sz="2000" b="1" i="1" kern="1200" dirty="0">
              <a:solidFill>
                <a:schemeClr val="bg1"/>
              </a:solidFill>
              <a:latin typeface="Arial Narrow" panose="020B0606020202030204" pitchFamily="34" charset="0"/>
            </a:rPr>
            <a:t>Monetary and financial policy challenges</a:t>
          </a:r>
          <a:endParaRPr lang="en-US" sz="2000" kern="1200" dirty="0"/>
        </a:p>
      </dsp:txBody>
      <dsp:txXfrm>
        <a:off x="202810" y="1974837"/>
        <a:ext cx="7647453" cy="371305"/>
      </dsp:txXfrm>
    </dsp:sp>
    <dsp:sp modelId="{C8BE5D58-549B-4117-AF7B-61F893505900}">
      <dsp:nvSpPr>
        <dsp:cNvPr id="0" name=""/>
        <dsp:cNvSpPr/>
      </dsp:nvSpPr>
      <dsp:spPr>
        <a:xfrm>
          <a:off x="0" y="3647650"/>
          <a:ext cx="10982325" cy="1587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4320" tIns="374904" rIns="274320" bIns="128016" numCol="1" spcCol="1270" anchor="t" anchorCtr="0">
          <a:noAutofit/>
        </a:bodyPr>
        <a:lstStyle/>
        <a:p>
          <a:pPr marL="274320" lvl="1" indent="-274320" algn="l" defTabSz="800100">
            <a:lnSpc>
              <a:spcPct val="90000"/>
            </a:lnSpc>
            <a:spcBef>
              <a:spcPct val="0"/>
            </a:spcBef>
            <a:spcAft>
              <a:spcPct val="15000"/>
            </a:spcAft>
            <a:buChar char="•"/>
          </a:pPr>
          <a:r>
            <a:rPr lang="en-US" sz="1800" kern="1200" dirty="0">
              <a:solidFill>
                <a:schemeClr val="tx1"/>
              </a:solidFill>
              <a:latin typeface="Arial Narrow" panose="020B0606020202030204" pitchFamily="34" charset="0"/>
            </a:rPr>
            <a:t>Curtail inefficient spending, including by moving away from/repurposing expensive and regressive subsidies </a:t>
          </a:r>
        </a:p>
        <a:p>
          <a:pPr marL="274320" lvl="1" indent="-274320" algn="l" defTabSz="800100">
            <a:lnSpc>
              <a:spcPct val="90000"/>
            </a:lnSpc>
            <a:spcBef>
              <a:spcPct val="0"/>
            </a:spcBef>
            <a:spcAft>
              <a:spcPct val="15000"/>
            </a:spcAft>
            <a:buChar char="•"/>
          </a:pPr>
          <a:r>
            <a:rPr lang="en-US" sz="1800" kern="1200" dirty="0">
              <a:solidFill>
                <a:schemeClr val="tx1"/>
              </a:solidFill>
              <a:latin typeface="Arial Narrow" panose="020B0606020202030204" pitchFamily="34" charset="0"/>
            </a:rPr>
            <a:t>Enhance efficiency of critical productive spending while providing targeted support to vulnerable groups</a:t>
          </a:r>
        </a:p>
        <a:p>
          <a:pPr marL="274320" lvl="1" indent="-274320" algn="l" defTabSz="800100">
            <a:lnSpc>
              <a:spcPct val="90000"/>
            </a:lnSpc>
            <a:spcBef>
              <a:spcPct val="0"/>
            </a:spcBef>
            <a:spcAft>
              <a:spcPct val="15000"/>
            </a:spcAft>
            <a:buChar char="•"/>
          </a:pPr>
          <a:r>
            <a:rPr lang="en-US" sz="1800" strike="noStrike" kern="1200" dirty="0">
              <a:solidFill>
                <a:schemeClr val="tx1"/>
              </a:solidFill>
              <a:latin typeface="Arial Narrow" panose="020B0606020202030204" pitchFamily="34" charset="0"/>
            </a:rPr>
            <a:t>Improve revenue collection by broadening tax base and improving tax administration</a:t>
          </a:r>
          <a:endParaRPr lang="en-US" sz="1800" kern="1200" dirty="0">
            <a:latin typeface="Arial Narrow" panose="020B0606020202030204" pitchFamily="34" charset="0"/>
          </a:endParaRPr>
        </a:p>
        <a:p>
          <a:pPr marL="274320" lvl="1" indent="-274320" algn="l" defTabSz="800100">
            <a:lnSpc>
              <a:spcPct val="90000"/>
            </a:lnSpc>
            <a:spcBef>
              <a:spcPct val="0"/>
            </a:spcBef>
            <a:spcAft>
              <a:spcPct val="15000"/>
            </a:spcAft>
            <a:buChar char="•"/>
          </a:pPr>
          <a:r>
            <a:rPr lang="en-US" sz="1800" kern="1200" dirty="0">
              <a:latin typeface="Arial Narrow" panose="020B0606020202030204" pitchFamily="34" charset="0"/>
            </a:rPr>
            <a:t>Strengthen fiscal frameworks and debt management  </a:t>
          </a:r>
        </a:p>
      </dsp:txBody>
      <dsp:txXfrm>
        <a:off x="0" y="3647650"/>
        <a:ext cx="10982325" cy="1587600"/>
      </dsp:txXfrm>
    </dsp:sp>
    <dsp:sp modelId="{844E42BD-6090-422B-86F6-0567C6795578}">
      <dsp:nvSpPr>
        <dsp:cNvPr id="0" name=""/>
        <dsp:cNvSpPr/>
      </dsp:nvSpPr>
      <dsp:spPr>
        <a:xfrm>
          <a:off x="182723" y="3501850"/>
          <a:ext cx="7687627" cy="411479"/>
        </a:xfrm>
        <a:prstGeom prst="roundRect">
          <a:avLst/>
        </a:prstGeom>
        <a:solidFill>
          <a:srgbClr val="AA0B0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0574" tIns="0" rIns="290574" bIns="0" numCol="1" spcCol="1270" anchor="ctr" anchorCtr="0">
          <a:noAutofit/>
        </a:bodyPr>
        <a:lstStyle/>
        <a:p>
          <a:pPr marL="0" lvl="0" indent="0" algn="l" defTabSz="889000">
            <a:lnSpc>
              <a:spcPct val="90000"/>
            </a:lnSpc>
            <a:spcBef>
              <a:spcPct val="0"/>
            </a:spcBef>
            <a:spcAft>
              <a:spcPct val="35000"/>
            </a:spcAft>
            <a:buNone/>
          </a:pPr>
          <a:r>
            <a:rPr lang="en-US" sz="2000" b="1" i="1" kern="1200" dirty="0">
              <a:solidFill>
                <a:schemeClr val="bg1"/>
              </a:solidFill>
              <a:latin typeface="Arial Narrow" panose="020B0606020202030204" pitchFamily="34" charset="0"/>
            </a:rPr>
            <a:t>Fiscal policy challenges</a:t>
          </a:r>
          <a:endParaRPr lang="en-US" sz="2000" kern="1200" dirty="0"/>
        </a:p>
      </dsp:txBody>
      <dsp:txXfrm>
        <a:off x="202810" y="3521937"/>
        <a:ext cx="7647453" cy="3713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C0B867-EF90-4158-A98A-CE35A6A8D36E}">
      <dsp:nvSpPr>
        <dsp:cNvPr id="0" name=""/>
        <dsp:cNvSpPr/>
      </dsp:nvSpPr>
      <dsp:spPr>
        <a:xfrm>
          <a:off x="0" y="184030"/>
          <a:ext cx="10963275" cy="17671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4320" tIns="354076" rIns="274320" bIns="120904" numCol="1" spcCol="1270" anchor="t" anchorCtr="0">
          <a:noAutofit/>
        </a:bodyPr>
        <a:lstStyle/>
        <a:p>
          <a:pPr marL="274320" lvl="1" indent="-274320" algn="l" defTabSz="755650">
            <a:lnSpc>
              <a:spcPct val="90000"/>
            </a:lnSpc>
            <a:spcBef>
              <a:spcPct val="0"/>
            </a:spcBef>
            <a:spcAft>
              <a:spcPct val="15000"/>
            </a:spcAft>
            <a:buChar char="•"/>
          </a:pPr>
          <a:r>
            <a:rPr lang="en-US" sz="1700" kern="1200" dirty="0">
              <a:latin typeface="Arial Narrow" panose="020B0606020202030204" pitchFamily="34" charset="0"/>
            </a:rPr>
            <a:t>Strengthen investment to meet development and climate goals</a:t>
          </a:r>
        </a:p>
        <a:p>
          <a:pPr marL="274320" lvl="1" indent="-274320" algn="l" defTabSz="755650">
            <a:lnSpc>
              <a:spcPct val="90000"/>
            </a:lnSpc>
            <a:spcBef>
              <a:spcPct val="0"/>
            </a:spcBef>
            <a:spcAft>
              <a:spcPct val="15000"/>
            </a:spcAft>
            <a:buChar char="•"/>
          </a:pPr>
          <a:r>
            <a:rPr lang="en-US" sz="1700" kern="1200" dirty="0">
              <a:latin typeface="Arial Narrow" panose="020B0606020202030204" pitchFamily="34" charset="0"/>
            </a:rPr>
            <a:t>Improve public spending efficiency, reallocate spending towards priority investments</a:t>
          </a:r>
        </a:p>
        <a:p>
          <a:pPr marL="274320" lvl="1" indent="-274320" algn="l" defTabSz="755650">
            <a:lnSpc>
              <a:spcPct val="90000"/>
            </a:lnSpc>
            <a:spcBef>
              <a:spcPct val="0"/>
            </a:spcBef>
            <a:spcAft>
              <a:spcPct val="15000"/>
            </a:spcAft>
            <a:buChar char="•"/>
          </a:pPr>
          <a:r>
            <a:rPr lang="en-US" sz="1700" kern="1200" dirty="0">
              <a:latin typeface="Arial Narrow" panose="020B0606020202030204" pitchFamily="34" charset="0"/>
            </a:rPr>
            <a:t>Improve governance frameworks and business climates to foster private investment</a:t>
          </a:r>
        </a:p>
        <a:p>
          <a:pPr marL="274320" lvl="1" indent="-274320" algn="l" defTabSz="755650">
            <a:lnSpc>
              <a:spcPct val="90000"/>
            </a:lnSpc>
            <a:spcBef>
              <a:spcPct val="0"/>
            </a:spcBef>
            <a:spcAft>
              <a:spcPct val="15000"/>
            </a:spcAft>
            <a:buChar char="•"/>
          </a:pPr>
          <a:r>
            <a:rPr lang="en-US" sz="1700" kern="1200" dirty="0">
              <a:latin typeface="Arial Narrow" panose="020B0606020202030204" pitchFamily="34" charset="0"/>
            </a:rPr>
            <a:t>Streamline regulatory environment to encourage private investment </a:t>
          </a:r>
        </a:p>
        <a:p>
          <a:pPr marL="274320" lvl="1" indent="-274320" algn="l" defTabSz="755650">
            <a:lnSpc>
              <a:spcPct val="90000"/>
            </a:lnSpc>
            <a:spcBef>
              <a:spcPct val="0"/>
            </a:spcBef>
            <a:spcAft>
              <a:spcPct val="15000"/>
            </a:spcAft>
            <a:buChar char="•"/>
          </a:pPr>
          <a:r>
            <a:rPr lang="en-US" sz="1700" kern="1200" dirty="0">
              <a:latin typeface="Arial Narrow" panose="020B0606020202030204" pitchFamily="34" charset="0"/>
            </a:rPr>
            <a:t>Facilitate trade and global value chain integration and digitalization to attract private investment </a:t>
          </a:r>
        </a:p>
      </dsp:txBody>
      <dsp:txXfrm>
        <a:off x="0" y="184030"/>
        <a:ext cx="10963275" cy="1767150"/>
      </dsp:txXfrm>
    </dsp:sp>
    <dsp:sp modelId="{4769A4BE-9FFF-4551-B209-1932DCFC8E85}">
      <dsp:nvSpPr>
        <dsp:cNvPr id="0" name=""/>
        <dsp:cNvSpPr/>
      </dsp:nvSpPr>
      <dsp:spPr>
        <a:xfrm>
          <a:off x="182878" y="94908"/>
          <a:ext cx="7674292" cy="340041"/>
        </a:xfrm>
        <a:prstGeom prst="roundRect">
          <a:avLst/>
        </a:prstGeom>
        <a:solidFill>
          <a:srgbClr val="AA0B0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0070" tIns="0" rIns="290070" bIns="0" numCol="1" spcCol="1270" anchor="ctr" anchorCtr="0">
          <a:noAutofit/>
        </a:bodyPr>
        <a:lstStyle/>
        <a:p>
          <a:pPr marL="0" lvl="0" indent="0" algn="l" defTabSz="755650">
            <a:lnSpc>
              <a:spcPct val="90000"/>
            </a:lnSpc>
            <a:spcBef>
              <a:spcPct val="0"/>
            </a:spcBef>
            <a:spcAft>
              <a:spcPct val="35000"/>
            </a:spcAft>
            <a:buNone/>
          </a:pPr>
          <a:r>
            <a:rPr lang="en-US" sz="1700" b="1" i="1" kern="1200" dirty="0">
              <a:solidFill>
                <a:schemeClr val="bg1"/>
              </a:solidFill>
              <a:latin typeface="Arial Narrow" panose="020B0606020202030204" pitchFamily="34" charset="0"/>
            </a:rPr>
            <a:t>Boosting investment</a:t>
          </a:r>
          <a:endParaRPr lang="en-US" sz="1700" kern="1200" dirty="0"/>
        </a:p>
      </dsp:txBody>
      <dsp:txXfrm>
        <a:off x="199477" y="111507"/>
        <a:ext cx="7641094" cy="306843"/>
      </dsp:txXfrm>
    </dsp:sp>
    <dsp:sp modelId="{7C6EBA55-27A7-4B5F-932C-C26CB69C8D16}">
      <dsp:nvSpPr>
        <dsp:cNvPr id="0" name=""/>
        <dsp:cNvSpPr/>
      </dsp:nvSpPr>
      <dsp:spPr>
        <a:xfrm>
          <a:off x="0" y="2132102"/>
          <a:ext cx="10963275" cy="14458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4320" tIns="354076" rIns="274320" bIns="120904" numCol="1" spcCol="1270" anchor="t" anchorCtr="0">
          <a:noAutofit/>
        </a:bodyPr>
        <a:lstStyle/>
        <a:p>
          <a:pPr marL="274320" lvl="1" indent="-274320" algn="l" defTabSz="755650">
            <a:lnSpc>
              <a:spcPct val="90000"/>
            </a:lnSpc>
            <a:spcBef>
              <a:spcPct val="0"/>
            </a:spcBef>
            <a:spcAft>
              <a:spcPct val="15000"/>
            </a:spcAft>
            <a:buChar char="•"/>
          </a:pPr>
          <a:r>
            <a:rPr lang="en-US" sz="1700" kern="1200" dirty="0">
              <a:solidFill>
                <a:schemeClr val="tx1"/>
              </a:solidFill>
              <a:latin typeface="Arial Narrow" panose="020B0606020202030204" pitchFamily="34" charset="0"/>
            </a:rPr>
            <a:t>Establish flexible social protection systems to support vulnerable groups during major shocks </a:t>
          </a:r>
          <a:endParaRPr lang="en-US" sz="1700" kern="1200" dirty="0">
            <a:latin typeface="Arial Narrow" panose="020B0606020202030204" pitchFamily="34" charset="0"/>
          </a:endParaRPr>
        </a:p>
        <a:p>
          <a:pPr marL="274320" lvl="1" indent="-274320" algn="l" defTabSz="755650">
            <a:lnSpc>
              <a:spcPct val="90000"/>
            </a:lnSpc>
            <a:spcBef>
              <a:spcPct val="0"/>
            </a:spcBef>
            <a:spcAft>
              <a:spcPct val="15000"/>
            </a:spcAft>
            <a:buChar char="•"/>
          </a:pPr>
          <a:r>
            <a:rPr lang="en-US" sz="1700" kern="1200" dirty="0">
              <a:solidFill>
                <a:schemeClr val="tx1"/>
              </a:solidFill>
              <a:latin typeface="Arial Narrow" panose="020B0606020202030204" pitchFamily="34" charset="0"/>
            </a:rPr>
            <a:t>Reduce food insecurity by avoiding market distortions and pursuing investments in agricultural R&amp;D, diversification of food sources, and targeted interventions such as nutrition programs </a:t>
          </a:r>
          <a:endParaRPr lang="en-US" sz="1700" kern="1200" dirty="0">
            <a:latin typeface="Arial Narrow" panose="020B0606020202030204" pitchFamily="34" charset="0"/>
          </a:endParaRPr>
        </a:p>
        <a:p>
          <a:pPr marL="274320" lvl="1" indent="-274320" algn="l" defTabSz="755650">
            <a:lnSpc>
              <a:spcPct val="90000"/>
            </a:lnSpc>
            <a:spcBef>
              <a:spcPct val="0"/>
            </a:spcBef>
            <a:spcAft>
              <a:spcPct val="15000"/>
            </a:spcAft>
            <a:buChar char="•"/>
          </a:pPr>
          <a:r>
            <a:rPr lang="en-US" sz="1700" kern="1200" dirty="0">
              <a:latin typeface="Arial Narrow" panose="020B0606020202030204" pitchFamily="34" charset="0"/>
            </a:rPr>
            <a:t>Increase female labor</a:t>
          </a:r>
          <a:r>
            <a:rPr lang="en-US" sz="1700" u="none" kern="1200" dirty="0">
              <a:latin typeface="Arial Narrow" panose="020B0606020202030204" pitchFamily="34" charset="0"/>
            </a:rPr>
            <a:t> force </a:t>
          </a:r>
          <a:r>
            <a:rPr lang="en-US" sz="1700" kern="1200" dirty="0">
              <a:latin typeface="Arial Narrow" panose="020B0606020202030204" pitchFamily="34" charset="0"/>
            </a:rPr>
            <a:t>participation and promote financial inclusion </a:t>
          </a:r>
        </a:p>
      </dsp:txBody>
      <dsp:txXfrm>
        <a:off x="0" y="2132102"/>
        <a:ext cx="10963275" cy="1445850"/>
      </dsp:txXfrm>
    </dsp:sp>
    <dsp:sp modelId="{4FA7ED86-A412-4F23-B905-B5D3CFDCCBC7}">
      <dsp:nvSpPr>
        <dsp:cNvPr id="0" name=""/>
        <dsp:cNvSpPr/>
      </dsp:nvSpPr>
      <dsp:spPr>
        <a:xfrm>
          <a:off x="182878" y="2042980"/>
          <a:ext cx="7674292" cy="340041"/>
        </a:xfrm>
        <a:prstGeom prst="roundRect">
          <a:avLst/>
        </a:prstGeom>
        <a:solidFill>
          <a:srgbClr val="AA0B0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0070" tIns="0" rIns="290070" bIns="0" numCol="1" spcCol="1270" anchor="ctr" anchorCtr="0">
          <a:noAutofit/>
        </a:bodyPr>
        <a:lstStyle/>
        <a:p>
          <a:pPr marL="0" lvl="0" indent="0" algn="l" defTabSz="755650">
            <a:lnSpc>
              <a:spcPct val="90000"/>
            </a:lnSpc>
            <a:spcBef>
              <a:spcPct val="0"/>
            </a:spcBef>
            <a:spcAft>
              <a:spcPct val="35000"/>
            </a:spcAft>
            <a:buNone/>
          </a:pPr>
          <a:r>
            <a:rPr lang="en-US" sz="1700" b="1" i="1" kern="1200" dirty="0">
              <a:solidFill>
                <a:schemeClr val="bg1"/>
              </a:solidFill>
              <a:latin typeface="Arial Narrow" panose="020B0606020202030204" pitchFamily="34" charset="0"/>
            </a:rPr>
            <a:t>Strengthening resilience and inclusion</a:t>
          </a:r>
          <a:endParaRPr lang="en-US" sz="1700" kern="1200" dirty="0"/>
        </a:p>
      </dsp:txBody>
      <dsp:txXfrm>
        <a:off x="199477" y="2059579"/>
        <a:ext cx="7641094" cy="306843"/>
      </dsp:txXfrm>
    </dsp:sp>
    <dsp:sp modelId="{C8BE5D58-549B-4117-AF7B-61F893505900}">
      <dsp:nvSpPr>
        <dsp:cNvPr id="0" name=""/>
        <dsp:cNvSpPr/>
      </dsp:nvSpPr>
      <dsp:spPr>
        <a:xfrm>
          <a:off x="0" y="3758874"/>
          <a:ext cx="10963275" cy="166157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4320" tIns="354076" rIns="274320" bIns="128016" numCol="1" spcCol="1270" anchor="t" anchorCtr="0">
          <a:noAutofit/>
        </a:bodyPr>
        <a:lstStyle/>
        <a:p>
          <a:pPr marL="274320" lvl="1" indent="-274320" algn="l" defTabSz="800100">
            <a:lnSpc>
              <a:spcPct val="90000"/>
            </a:lnSpc>
            <a:spcBef>
              <a:spcPct val="0"/>
            </a:spcBef>
            <a:spcAft>
              <a:spcPct val="15000"/>
            </a:spcAft>
            <a:buChar char="•"/>
          </a:pPr>
          <a:r>
            <a:rPr lang="en-US" sz="1800" kern="1200" dirty="0">
              <a:solidFill>
                <a:schemeClr val="tx1"/>
              </a:solidFill>
              <a:latin typeface="Arial Narrow" panose="020B0606020202030204" pitchFamily="34" charset="0"/>
            </a:rPr>
            <a:t>Enable diversification through digitalization, reducing trade costs, and fostering new industries (e.g., eco-tourism) </a:t>
          </a:r>
          <a:endParaRPr lang="en-US" sz="1800" kern="1200" dirty="0">
            <a:latin typeface="Arial Narrow" panose="020B0606020202030204" pitchFamily="34" charset="0"/>
          </a:endParaRPr>
        </a:p>
        <a:p>
          <a:pPr marL="274320" lvl="1" indent="-274320" algn="l" defTabSz="800100">
            <a:lnSpc>
              <a:spcPct val="90000"/>
            </a:lnSpc>
            <a:spcBef>
              <a:spcPct val="0"/>
            </a:spcBef>
            <a:spcAft>
              <a:spcPct val="15000"/>
            </a:spcAft>
            <a:buChar char="•"/>
          </a:pPr>
          <a:r>
            <a:rPr lang="en-US" sz="1800" kern="1200" dirty="0">
              <a:solidFill>
                <a:schemeClr val="tx1"/>
              </a:solidFill>
              <a:latin typeface="Arial Narrow" panose="020B0606020202030204" pitchFamily="34" charset="0"/>
            </a:rPr>
            <a:t>Invest in climate adaptation and domestic renewable energy sources</a:t>
          </a:r>
        </a:p>
        <a:p>
          <a:pPr marL="274320" lvl="1" indent="-274320" algn="l" defTabSz="800100">
            <a:lnSpc>
              <a:spcPct val="90000"/>
            </a:lnSpc>
            <a:spcBef>
              <a:spcPct val="0"/>
            </a:spcBef>
            <a:spcAft>
              <a:spcPct val="15000"/>
            </a:spcAft>
            <a:buChar char="•"/>
          </a:pPr>
          <a:r>
            <a:rPr lang="en-US" sz="1800" kern="1200" dirty="0">
              <a:solidFill>
                <a:schemeClr val="tx1"/>
              </a:solidFill>
              <a:latin typeface="Arial Narrow" panose="020B0606020202030204" pitchFamily="34" charset="0"/>
            </a:rPr>
            <a:t>Ensure disciplined financial management of state-owned enterprises</a:t>
          </a:r>
        </a:p>
        <a:p>
          <a:pPr marL="274320" lvl="1" indent="-274320" algn="l" defTabSz="800100">
            <a:lnSpc>
              <a:spcPct val="90000"/>
            </a:lnSpc>
            <a:spcBef>
              <a:spcPct val="0"/>
            </a:spcBef>
            <a:spcAft>
              <a:spcPct val="15000"/>
            </a:spcAft>
            <a:buChar char="•"/>
          </a:pPr>
          <a:r>
            <a:rPr lang="en-US" sz="1800" kern="1200" dirty="0">
              <a:solidFill>
                <a:schemeClr val="tx1"/>
              </a:solidFill>
              <a:latin typeface="Arial Narrow" panose="020B0606020202030204" pitchFamily="34" charset="0"/>
            </a:rPr>
            <a:t>Establish fiscal mechanisms (e.g., fiscal rules, disaster stabilization funds) to enhance disaster risk management</a:t>
          </a:r>
        </a:p>
      </dsp:txBody>
      <dsp:txXfrm>
        <a:off x="0" y="3758874"/>
        <a:ext cx="10963275" cy="1661578"/>
      </dsp:txXfrm>
    </dsp:sp>
    <dsp:sp modelId="{844E42BD-6090-422B-86F6-0567C6795578}">
      <dsp:nvSpPr>
        <dsp:cNvPr id="0" name=""/>
        <dsp:cNvSpPr/>
      </dsp:nvSpPr>
      <dsp:spPr>
        <a:xfrm>
          <a:off x="182878" y="3669752"/>
          <a:ext cx="7674292" cy="340041"/>
        </a:xfrm>
        <a:prstGeom prst="roundRect">
          <a:avLst/>
        </a:prstGeom>
        <a:solidFill>
          <a:srgbClr val="AA0B0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0070" tIns="0" rIns="290070" bIns="0" numCol="1" spcCol="1270" anchor="ctr" anchorCtr="0">
          <a:noAutofit/>
        </a:bodyPr>
        <a:lstStyle/>
        <a:p>
          <a:pPr marL="0" lvl="0" indent="0" algn="l" defTabSz="755650">
            <a:lnSpc>
              <a:spcPct val="90000"/>
            </a:lnSpc>
            <a:spcBef>
              <a:spcPct val="0"/>
            </a:spcBef>
            <a:spcAft>
              <a:spcPct val="35000"/>
            </a:spcAft>
            <a:buNone/>
          </a:pPr>
          <a:r>
            <a:rPr lang="en-US" sz="1700" b="1" i="1" kern="1200" dirty="0">
              <a:solidFill>
                <a:schemeClr val="bg1"/>
              </a:solidFill>
              <a:latin typeface="Arial Narrow" panose="020B0606020202030204" pitchFamily="34" charset="0"/>
            </a:rPr>
            <a:t>Improving growth and resilience in small states</a:t>
          </a:r>
          <a:endParaRPr lang="en-US" sz="1700" kern="1200" dirty="0"/>
        </a:p>
      </dsp:txBody>
      <dsp:txXfrm>
        <a:off x="199477" y="3686351"/>
        <a:ext cx="7641094" cy="306843"/>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169920" cy="481727"/>
          </a:xfrm>
          <a:prstGeom prst="rect">
            <a:avLst/>
          </a:prstGeom>
        </p:spPr>
        <p:txBody>
          <a:bodyPr vert="horz" lIns="97986" tIns="48993" rIns="97986" bIns="48993" rtlCol="0"/>
          <a:lstStyle>
            <a:lvl1pPr algn="l">
              <a:defRPr sz="1300"/>
            </a:lvl1pPr>
          </a:lstStyle>
          <a:p>
            <a:endParaRPr lang="en-US" dirty="0"/>
          </a:p>
        </p:txBody>
      </p:sp>
      <p:sp>
        <p:nvSpPr>
          <p:cNvPr id="3" name="Date Placeholder 2"/>
          <p:cNvSpPr>
            <a:spLocks noGrp="1"/>
          </p:cNvSpPr>
          <p:nvPr>
            <p:ph type="dt" sz="quarter" idx="1"/>
          </p:nvPr>
        </p:nvSpPr>
        <p:spPr>
          <a:xfrm>
            <a:off x="4143587" y="3"/>
            <a:ext cx="3169920" cy="481727"/>
          </a:xfrm>
          <a:prstGeom prst="rect">
            <a:avLst/>
          </a:prstGeom>
        </p:spPr>
        <p:txBody>
          <a:bodyPr vert="horz" lIns="97986" tIns="48993" rIns="97986" bIns="48993" rtlCol="0"/>
          <a:lstStyle>
            <a:lvl1pPr algn="r">
              <a:defRPr sz="1300"/>
            </a:lvl1pPr>
          </a:lstStyle>
          <a:p>
            <a:fld id="{B371262F-3C21-4E1B-A4ED-DADFA18AF5FC}" type="datetimeFigureOut">
              <a:rPr lang="en-US" smtClean="0"/>
              <a:t>1/9/2023</a:t>
            </a:fld>
            <a:endParaRPr lang="en-US" dirty="0"/>
          </a:p>
        </p:txBody>
      </p:sp>
      <p:sp>
        <p:nvSpPr>
          <p:cNvPr id="4" name="Footer Placeholder 3"/>
          <p:cNvSpPr>
            <a:spLocks noGrp="1"/>
          </p:cNvSpPr>
          <p:nvPr>
            <p:ph type="ftr" sz="quarter" idx="2"/>
          </p:nvPr>
        </p:nvSpPr>
        <p:spPr>
          <a:xfrm>
            <a:off x="0" y="9119510"/>
            <a:ext cx="3169920" cy="481727"/>
          </a:xfrm>
          <a:prstGeom prst="rect">
            <a:avLst/>
          </a:prstGeom>
        </p:spPr>
        <p:txBody>
          <a:bodyPr vert="horz" lIns="97986" tIns="48993" rIns="97986" bIns="48993"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587" y="9119510"/>
            <a:ext cx="3169920" cy="481727"/>
          </a:xfrm>
          <a:prstGeom prst="rect">
            <a:avLst/>
          </a:prstGeom>
        </p:spPr>
        <p:txBody>
          <a:bodyPr vert="horz" lIns="97986" tIns="48993" rIns="97986" bIns="48993" rtlCol="0" anchor="b"/>
          <a:lstStyle>
            <a:lvl1pPr algn="r">
              <a:defRPr sz="1300"/>
            </a:lvl1pPr>
          </a:lstStyle>
          <a:p>
            <a:fld id="{77FED47E-C291-46F3-A475-9026EE73C4CA}" type="slidenum">
              <a:rPr lang="en-US" smtClean="0"/>
              <a:t>‹#›</a:t>
            </a:fld>
            <a:endParaRPr lang="en-US" dirty="0"/>
          </a:p>
        </p:txBody>
      </p:sp>
    </p:spTree>
    <p:extLst>
      <p:ext uri="{BB962C8B-B14F-4D97-AF65-F5344CB8AC3E}">
        <p14:creationId xmlns:p14="http://schemas.microsoft.com/office/powerpoint/2010/main" val="986674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169920" cy="481727"/>
          </a:xfrm>
          <a:prstGeom prst="rect">
            <a:avLst/>
          </a:prstGeom>
        </p:spPr>
        <p:txBody>
          <a:bodyPr vert="horz" lIns="97986" tIns="48993" rIns="97986" bIns="48993" rtlCol="0"/>
          <a:lstStyle>
            <a:lvl1pPr algn="l">
              <a:defRPr sz="1300"/>
            </a:lvl1pPr>
          </a:lstStyle>
          <a:p>
            <a:endParaRPr lang="en-US" dirty="0"/>
          </a:p>
        </p:txBody>
      </p:sp>
      <p:sp>
        <p:nvSpPr>
          <p:cNvPr id="3" name="Date Placeholder 2"/>
          <p:cNvSpPr>
            <a:spLocks noGrp="1"/>
          </p:cNvSpPr>
          <p:nvPr>
            <p:ph type="dt" idx="1"/>
          </p:nvPr>
        </p:nvSpPr>
        <p:spPr>
          <a:xfrm>
            <a:off x="4143587" y="3"/>
            <a:ext cx="3169920" cy="481727"/>
          </a:xfrm>
          <a:prstGeom prst="rect">
            <a:avLst/>
          </a:prstGeom>
        </p:spPr>
        <p:txBody>
          <a:bodyPr vert="horz" lIns="97986" tIns="48993" rIns="97986" bIns="48993" rtlCol="0"/>
          <a:lstStyle>
            <a:lvl1pPr algn="r">
              <a:defRPr sz="1300"/>
            </a:lvl1pPr>
          </a:lstStyle>
          <a:p>
            <a:fld id="{886D8EB4-8CEA-4419-BADF-2CCF26E0940C}" type="datetimeFigureOut">
              <a:rPr lang="en-US" smtClean="0"/>
              <a:t>1/9/2023</a:t>
            </a:fld>
            <a:endParaRPr lang="en-US" dirty="0"/>
          </a:p>
        </p:txBody>
      </p:sp>
      <p:sp>
        <p:nvSpPr>
          <p:cNvPr id="4" name="Slide Image Placeholder 3"/>
          <p:cNvSpPr>
            <a:spLocks noGrp="1" noRot="1" noChangeAspect="1"/>
          </p:cNvSpPr>
          <p:nvPr>
            <p:ph type="sldImg" idx="2"/>
          </p:nvPr>
        </p:nvSpPr>
        <p:spPr>
          <a:xfrm>
            <a:off x="776288" y="1198563"/>
            <a:ext cx="5762625" cy="3241675"/>
          </a:xfrm>
          <a:prstGeom prst="rect">
            <a:avLst/>
          </a:prstGeom>
          <a:noFill/>
          <a:ln w="12700">
            <a:solidFill>
              <a:prstClr val="black"/>
            </a:solidFill>
          </a:ln>
        </p:spPr>
        <p:txBody>
          <a:bodyPr vert="horz" lIns="97986" tIns="48993" rIns="97986" bIns="48993" rtlCol="0" anchor="ctr"/>
          <a:lstStyle/>
          <a:p>
            <a:endParaRPr lang="en-US" dirty="0"/>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7986" tIns="48993" rIns="97986" bIns="4899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510"/>
            <a:ext cx="3169920" cy="481727"/>
          </a:xfrm>
          <a:prstGeom prst="rect">
            <a:avLst/>
          </a:prstGeom>
        </p:spPr>
        <p:txBody>
          <a:bodyPr vert="horz" lIns="97986" tIns="48993" rIns="97986" bIns="48993"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510"/>
            <a:ext cx="3169920" cy="481727"/>
          </a:xfrm>
          <a:prstGeom prst="rect">
            <a:avLst/>
          </a:prstGeom>
        </p:spPr>
        <p:txBody>
          <a:bodyPr vert="horz" lIns="97986" tIns="48993" rIns="97986" bIns="48993" rtlCol="0" anchor="b"/>
          <a:lstStyle>
            <a:lvl1pPr algn="r">
              <a:defRPr sz="1300"/>
            </a:lvl1pPr>
          </a:lstStyle>
          <a:p>
            <a:fld id="{13C54E31-2312-4C2B-ABBE-056E225B95DA}" type="slidenum">
              <a:rPr lang="en-US" smtClean="0"/>
              <a:t>‹#›</a:t>
            </a:fld>
            <a:endParaRPr lang="en-US" dirty="0"/>
          </a:p>
        </p:txBody>
      </p:sp>
    </p:spTree>
    <p:extLst>
      <p:ext uri="{BB962C8B-B14F-4D97-AF65-F5344CB8AC3E}">
        <p14:creationId xmlns:p14="http://schemas.microsoft.com/office/powerpoint/2010/main" val="1906082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2082478">
              <a:defRPr/>
            </a:pPr>
            <a:r>
              <a:rPr lang="en-US" dirty="0"/>
              <a:t>Thank you. Great to be here and </a:t>
            </a:r>
            <a:r>
              <a:rPr lang="en-US" strike="noStrike" baseline="0" dirty="0">
                <a:highlight>
                  <a:srgbClr val="FFFF00"/>
                </a:highlight>
              </a:rPr>
              <a:t>present a summary of the GEP to the Board ahead of the launch date of January 10.***</a:t>
            </a:r>
            <a:endParaRPr lang="en-US" dirty="0">
              <a:highlight>
                <a:srgbClr val="FFFF00"/>
              </a:highlight>
            </a:endParaRPr>
          </a:p>
        </p:txBody>
      </p:sp>
      <p:sp>
        <p:nvSpPr>
          <p:cNvPr id="4" name="Slide Number Placeholder 3"/>
          <p:cNvSpPr>
            <a:spLocks noGrp="1"/>
          </p:cNvSpPr>
          <p:nvPr>
            <p:ph type="sldNum" sz="quarter" idx="10"/>
          </p:nvPr>
        </p:nvSpPr>
        <p:spPr/>
        <p:txBody>
          <a:bodyPr/>
          <a:lstStyle/>
          <a:p>
            <a:fld id="{13C54E31-2312-4C2B-ABBE-056E225B95DA}" type="slidenum">
              <a:rPr lang="en-US" smtClean="0"/>
              <a:t>1</a:t>
            </a:fld>
            <a:endParaRPr lang="en-US" dirty="0"/>
          </a:p>
        </p:txBody>
      </p:sp>
      <p:sp>
        <p:nvSpPr>
          <p:cNvPr id="5" name="Footer Placeholder 4">
            <a:extLst>
              <a:ext uri="{FF2B5EF4-FFF2-40B4-BE49-F238E27FC236}">
                <a16:creationId xmlns:a16="http://schemas.microsoft.com/office/drawing/2014/main" id="{E7A864DB-7F1B-44E4-931B-427C1EBBF6B1}"/>
              </a:ext>
            </a:extLst>
          </p:cNvPr>
          <p:cNvSpPr>
            <a:spLocks noGrp="1"/>
          </p:cNvSpPr>
          <p:nvPr>
            <p:ph type="ftr" sz="quarter" idx="4"/>
          </p:nvPr>
        </p:nvSpPr>
        <p:spPr/>
        <p:txBody>
          <a:bodyPr/>
          <a:lstStyle/>
          <a:p>
            <a:endParaRPr lang="en-US" dirty="0"/>
          </a:p>
        </p:txBody>
      </p:sp>
      <p:sp>
        <p:nvSpPr>
          <p:cNvPr id="6" name="Header Placeholder 5">
            <a:extLst>
              <a:ext uri="{FF2B5EF4-FFF2-40B4-BE49-F238E27FC236}">
                <a16:creationId xmlns:a16="http://schemas.microsoft.com/office/drawing/2014/main" id="{4C80CD42-9CF9-4E25-8D8D-A4E497B65948}"/>
              </a:ext>
            </a:extLst>
          </p:cNvPr>
          <p:cNvSpPr>
            <a:spLocks noGrp="1"/>
          </p:cNvSpPr>
          <p:nvPr>
            <p:ph type="hdr" sz="quarter"/>
          </p:nvPr>
        </p:nvSpPr>
        <p:spPr/>
        <p:txBody>
          <a:bodyPr/>
          <a:lstStyle/>
          <a:p>
            <a:endParaRPr lang="en-US" dirty="0"/>
          </a:p>
        </p:txBody>
      </p:sp>
    </p:spTree>
    <p:extLst>
      <p:ext uri="{BB962C8B-B14F-4D97-AF65-F5344CB8AC3E}">
        <p14:creationId xmlns:p14="http://schemas.microsoft.com/office/powerpoint/2010/main" val="39119984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sz="1000" dirty="0"/>
          </a:p>
          <a:p>
            <a:pPr algn="l"/>
            <a:endParaRPr lang="en-US" sz="1000" dirty="0"/>
          </a:p>
          <a:p>
            <a:pPr defTabSz="949239">
              <a:defRPr/>
            </a:pPr>
            <a:r>
              <a:rPr lang="en-US" sz="1900" dirty="0">
                <a:latin typeface="Segoe UI" panose="020B0502040204020203" pitchFamily="34" charset="0"/>
              </a:rPr>
              <a:t>1) the characteristics described in the previous slide make growth in SSs unusually volatile. 2) We saw this illustrated dramatically during the pandemic, when SSs experienced an atypically severe recession. 3) SSs are expected to recover from this very slowly.</a:t>
            </a:r>
            <a:endParaRPr lang="en-US" sz="1900" dirty="0">
              <a:latin typeface="Arial" panose="020B0604020202020204" pitchFamily="34" charset="0"/>
            </a:endParaRPr>
          </a:p>
          <a:p>
            <a:pPr algn="l"/>
            <a:endParaRPr lang="en-US" sz="1000" dirty="0"/>
          </a:p>
          <a:p>
            <a:pPr algn="l"/>
            <a:endParaRPr lang="en-US" sz="1000" dirty="0"/>
          </a:p>
          <a:p>
            <a:pPr algn="l"/>
            <a:r>
              <a:rPr lang="en-US" sz="1000" dirty="0"/>
              <a:t>Small states suffered a particularly severe recession in 2020, both compared to their historical experience and compared to other EMDEs.</a:t>
            </a:r>
          </a:p>
          <a:p>
            <a:pPr algn="l"/>
            <a:endParaRPr lang="en-US" sz="1000" dirty="0"/>
          </a:p>
          <a:p>
            <a:pPr algn="l"/>
            <a:r>
              <a:rPr lang="en-US" sz="1000" dirty="0"/>
              <a:t>Their reliance on tourism left small states very exposed when the pandemic essentially shut down global tourism for an extended period. </a:t>
            </a:r>
            <a:r>
              <a:rPr lang="en-US" dirty="0"/>
              <a:t>The extent of the tourism collapse in many small states was compounded by extensive pandemic-related</a:t>
            </a:r>
          </a:p>
          <a:p>
            <a:pPr algn="l"/>
            <a:r>
              <a:rPr lang="en-US" dirty="0"/>
              <a:t>restrictions that were implemented to protect public health in contexts of limited health system capacity. Restrictions in small states generally remained tighter for longer than in other EMDEs, but converged to the EMDE average in mid-2022.</a:t>
            </a:r>
          </a:p>
          <a:p>
            <a:pPr algn="l"/>
            <a:endParaRPr lang="en-US" sz="1000" dirty="0"/>
          </a:p>
          <a:p>
            <a:pPr algn="l"/>
            <a:r>
              <a:rPr lang="en-US" sz="1000" dirty="0"/>
              <a:t>Even prior to the pandemic, however, small states were not growing robustly. </a:t>
            </a:r>
            <a:r>
              <a:rPr lang="en-US" dirty="0"/>
              <a:t>Since 2000, average growth in small states has been slower and more volatile than in other EMDEs. In the decade prior to the pandemic, growth in small states decelerated to just 1.8 percent per year, in part due to the outsized effects of natural disasters and spillovers from slower global growth, but also due to markedly weak growth in energy exporting small states following the 2014 commodity price bust. Overall, small states have made no relative gains toward advanced economies’ per capita GDP levels since 2000. This lack of convergence was broad-based across small states in all regions. The knock-on impacts of the war in Ukraine and the ongoing global tightening cycle have further set back the recovery to pre-pandemic output levels.</a:t>
            </a:r>
          </a:p>
          <a:p>
            <a:pPr algn="l"/>
            <a:endParaRPr lang="en-US" dirty="0"/>
          </a:p>
          <a:p>
            <a:pPr algn="l"/>
            <a:r>
              <a:rPr lang="en-US" dirty="0"/>
              <a:t>Th</a:t>
            </a:r>
            <a:r>
              <a:rPr lang="en-US" sz="1000" dirty="0"/>
              <a:t>e very large contraction of tourism during the pandemic is the most recent example of the downside of heavy reliance on a particular sector. More generally, a high degree of economic concentration has contributed to more volatile business cycles in small countries than in larger countries, with deeper cyclical contractions, shorter expansion and more procyclical exports and inflation</a:t>
            </a:r>
          </a:p>
          <a:p>
            <a:endParaRPr lang="en-US" dirty="0"/>
          </a:p>
        </p:txBody>
      </p:sp>
      <p:sp>
        <p:nvSpPr>
          <p:cNvPr id="4" name="Slide Number Placeholder 3"/>
          <p:cNvSpPr>
            <a:spLocks noGrp="1"/>
          </p:cNvSpPr>
          <p:nvPr>
            <p:ph type="sldNum" sz="quarter" idx="5"/>
          </p:nvPr>
        </p:nvSpPr>
        <p:spPr/>
        <p:txBody>
          <a:bodyPr/>
          <a:lstStyle/>
          <a:p>
            <a:fld id="{13C54E31-2312-4C2B-ABBE-056E225B95DA}" type="slidenum">
              <a:rPr lang="en-US" smtClean="0"/>
              <a:t>10</a:t>
            </a:fld>
            <a:endParaRPr lang="en-US" dirty="0"/>
          </a:p>
        </p:txBody>
      </p:sp>
    </p:spTree>
    <p:extLst>
      <p:ext uri="{BB962C8B-B14F-4D97-AF65-F5344CB8AC3E}">
        <p14:creationId xmlns:p14="http://schemas.microsoft.com/office/powerpoint/2010/main" val="16482190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6337"/>
            <a:endParaRPr lang="en-US" sz="1100" dirty="0">
              <a:ea typeface="GE SS Text Light" panose="020A0503020102020204" pitchFamily="18" charset="-78"/>
              <a:cs typeface="GE SS Text Light" panose="020A0503020102020204" pitchFamily="18" charset="-78"/>
            </a:endParaRPr>
          </a:p>
        </p:txBody>
      </p:sp>
      <p:sp>
        <p:nvSpPr>
          <p:cNvPr id="4" name="Slide Number Placeholder 3"/>
          <p:cNvSpPr>
            <a:spLocks noGrp="1"/>
          </p:cNvSpPr>
          <p:nvPr>
            <p:ph type="sldNum" sz="quarter" idx="5"/>
          </p:nvPr>
        </p:nvSpPr>
        <p:spPr/>
        <p:txBody>
          <a:bodyPr/>
          <a:lstStyle/>
          <a:p>
            <a:fld id="{13C54E31-2312-4C2B-ABBE-056E225B95DA}" type="slidenum">
              <a:rPr lang="en-US" smtClean="0"/>
              <a:t>11</a:t>
            </a:fld>
            <a:endParaRPr lang="en-US" dirty="0"/>
          </a:p>
        </p:txBody>
      </p:sp>
    </p:spTree>
    <p:extLst>
      <p:ext uri="{BB962C8B-B14F-4D97-AF65-F5344CB8AC3E}">
        <p14:creationId xmlns:p14="http://schemas.microsoft.com/office/powerpoint/2010/main" val="37883633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6337"/>
            <a:endParaRPr lang="en-US" sz="1100" dirty="0">
              <a:ea typeface="GE SS Text Light" panose="020A0503020102020204" pitchFamily="18" charset="-78"/>
              <a:cs typeface="GE SS Text Light" panose="020A0503020102020204" pitchFamily="18" charset="-78"/>
            </a:endParaRPr>
          </a:p>
          <a:p>
            <a:pPr marL="106337" defTabSz="949239">
              <a:defRPr/>
            </a:pPr>
            <a:r>
              <a:rPr lang="en-US" sz="1100" dirty="0">
                <a:latin typeface="AGaramondPro-Regular" panose="02020502060506020403" pitchFamily="18" charset="0"/>
              </a:rPr>
              <a:t>In view of the growing effects of climate change in small states, explicitly incorporating climate adaptation costs into domestic budgets has become more urgent. There is no way for small states to entirely offset the disruption that climaterelated and natural disasters will bring. However, a holistic, integrated approach to crisis preparedness can reduce the economic and human impact of these events by investing in both ex ante disaster resilience (market insurance, self-insurance, and self-protection) and ex post disaster recovery. Successfully boosting resilience to climate change without sacrificing broader development objectives requires policy reforms, reallocating public resources, mobilizing private capital, and financial support from the global community.</a:t>
            </a:r>
            <a:endParaRPr lang="en-US" sz="1100" dirty="0"/>
          </a:p>
          <a:p>
            <a:pPr marL="106337"/>
            <a:endParaRPr lang="en-US" sz="1100" dirty="0">
              <a:ea typeface="GE SS Text Light" panose="020A0503020102020204" pitchFamily="18" charset="-78"/>
              <a:cs typeface="GE SS Text Light" panose="020A0503020102020204" pitchFamily="18" charset="-78"/>
            </a:endParaRPr>
          </a:p>
        </p:txBody>
      </p:sp>
      <p:sp>
        <p:nvSpPr>
          <p:cNvPr id="4" name="Slide Number Placeholder 3"/>
          <p:cNvSpPr>
            <a:spLocks noGrp="1"/>
          </p:cNvSpPr>
          <p:nvPr>
            <p:ph type="sldNum" sz="quarter" idx="5"/>
          </p:nvPr>
        </p:nvSpPr>
        <p:spPr/>
        <p:txBody>
          <a:bodyPr/>
          <a:lstStyle/>
          <a:p>
            <a:fld id="{13C54E31-2312-4C2B-ABBE-056E225B95DA}" type="slidenum">
              <a:rPr lang="en-US" smtClean="0"/>
              <a:t>12</a:t>
            </a:fld>
            <a:endParaRPr lang="en-US" dirty="0"/>
          </a:p>
        </p:txBody>
      </p:sp>
    </p:spTree>
    <p:extLst>
      <p:ext uri="{BB962C8B-B14F-4D97-AF65-F5344CB8AC3E}">
        <p14:creationId xmlns:p14="http://schemas.microsoft.com/office/powerpoint/2010/main" val="2166524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7000"/>
              </a:lnSpc>
              <a:spcAft>
                <a:spcPts val="800"/>
              </a:spcAft>
            </a:pPr>
            <a:r>
              <a:rPr lang="en-US" sz="2800" dirty="0">
                <a:solidFill>
                  <a:srgbClr val="202124"/>
                </a:solidFill>
                <a:latin typeface="Roboto" panose="02000000000000000000" pitchFamily="2" charset="0"/>
              </a:rPr>
              <a:t>Also, you can find more detail in our publications that can be accessed at the following links. With this, thank you very much.</a:t>
            </a:r>
            <a:endParaRPr lang="en-US" dirty="0"/>
          </a:p>
        </p:txBody>
      </p:sp>
      <p:sp>
        <p:nvSpPr>
          <p:cNvPr id="4" name="Slide Number Placeholder 3"/>
          <p:cNvSpPr>
            <a:spLocks noGrp="1"/>
          </p:cNvSpPr>
          <p:nvPr>
            <p:ph type="sldNum" sz="quarter" idx="10"/>
          </p:nvPr>
        </p:nvSpPr>
        <p:spPr/>
        <p:txBody>
          <a:bodyPr/>
          <a:lstStyle/>
          <a:p>
            <a:fld id="{13C54E31-2312-4C2B-ABBE-056E225B95DA}" type="slidenum">
              <a:rPr lang="en-US" smtClean="0"/>
              <a:t>13</a:t>
            </a:fld>
            <a:endParaRPr lang="en-US" dirty="0"/>
          </a:p>
        </p:txBody>
      </p:sp>
    </p:spTree>
    <p:extLst>
      <p:ext uri="{BB962C8B-B14F-4D97-AF65-F5344CB8AC3E}">
        <p14:creationId xmlns:p14="http://schemas.microsoft.com/office/powerpoint/2010/main" val="11547459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13C54E31-2312-4C2B-ABBE-056E225B95DA}" type="slidenum">
              <a:rPr lang="en-US" smtClean="0"/>
              <a:t>14</a:t>
            </a:fld>
            <a:endParaRPr lang="en-US" dirty="0"/>
          </a:p>
        </p:txBody>
      </p:sp>
    </p:spTree>
    <p:extLst>
      <p:ext uri="{BB962C8B-B14F-4D97-AF65-F5344CB8AC3E}">
        <p14:creationId xmlns:p14="http://schemas.microsoft.com/office/powerpoint/2010/main" val="2769045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73072">
              <a:defRPr/>
            </a:pPr>
            <a:r>
              <a:rPr lang="en-US" sz="1100" dirty="0"/>
              <a:t>In addition to the global and regional outlook chapters, this edition of the GEP includes analytical pieces </a:t>
            </a:r>
            <a:r>
              <a:rPr lang="en-US" sz="1100" dirty="0">
                <a:highlight>
                  <a:srgbClr val="FFFF00"/>
                </a:highlight>
              </a:rPr>
              <a:t>on investment growth and challenges of small states.</a:t>
            </a:r>
          </a:p>
          <a:p>
            <a:endParaRPr lang="en-US" dirty="0"/>
          </a:p>
        </p:txBody>
      </p:sp>
      <p:sp>
        <p:nvSpPr>
          <p:cNvPr id="4" name="Slide Number Placeholder 3"/>
          <p:cNvSpPr>
            <a:spLocks noGrp="1"/>
          </p:cNvSpPr>
          <p:nvPr>
            <p:ph type="sldNum" sz="quarter" idx="5"/>
          </p:nvPr>
        </p:nvSpPr>
        <p:spPr/>
        <p:txBody>
          <a:bodyPr/>
          <a:lstStyle/>
          <a:p>
            <a:fld id="{13C54E31-2312-4C2B-ABBE-056E225B95DA}" type="slidenum">
              <a:rPr lang="en-US" smtClean="0"/>
              <a:t>2</a:t>
            </a:fld>
            <a:endParaRPr lang="en-US" dirty="0"/>
          </a:p>
        </p:txBody>
      </p:sp>
    </p:spTree>
    <p:extLst>
      <p:ext uri="{BB962C8B-B14F-4D97-AF65-F5344CB8AC3E}">
        <p14:creationId xmlns:p14="http://schemas.microsoft.com/office/powerpoint/2010/main" val="1317955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C54E31-2312-4C2B-ABBE-056E225B95DA}" type="slidenum">
              <a:rPr lang="en-US" smtClean="0"/>
              <a:t>3</a:t>
            </a:fld>
            <a:endParaRPr lang="en-US" dirty="0"/>
          </a:p>
        </p:txBody>
      </p:sp>
    </p:spTree>
    <p:extLst>
      <p:ext uri="{BB962C8B-B14F-4D97-AF65-F5344CB8AC3E}">
        <p14:creationId xmlns:p14="http://schemas.microsoft.com/office/powerpoint/2010/main" val="327550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pPr>
            <a:r>
              <a:rPr lang="en-US" sz="1900" dirty="0">
                <a:latin typeface="Times New Roman" panose="02020603050405020304" pitchFamily="18" charset="0"/>
                <a:ea typeface="Calibri" panose="020F0502020204030204" pitchFamily="34" charset="0"/>
                <a:cs typeface="Times New Roman" panose="02020603050405020304" pitchFamily="18" charset="0"/>
              </a:rPr>
              <a:t>Global activity has slowed to the extent that the global economy is perilously close to falling into recession. Very high inflation has triggered rapid and synchronous monetary policy tightening, which has contributed to a significant worsening of global financial conditions. Commodity prices have experienced substantial volatility amid ongoing disruptions to energy markets. The world’s major engines of growth—the United States, the euro area, and China—are ongoing a pronounced period of weakness. The associated spillover effects will compound the challenges facing EMDEs already struggling with weakening domestic conditions. </a:t>
            </a:r>
          </a:p>
          <a:p>
            <a:pPr>
              <a:lnSpc>
                <a:spcPct val="107000"/>
              </a:lnSpc>
            </a:pPr>
            <a:endParaRPr lang="en-US" sz="19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pPr>
            <a:r>
              <a:rPr lang="en-US" sz="1900" dirty="0">
                <a:latin typeface="Times New Roman" panose="02020603050405020304" pitchFamily="18" charset="0"/>
                <a:ea typeface="Calibri" panose="020F0502020204030204" pitchFamily="34" charset="0"/>
                <a:cs typeface="Times New Roman" panose="02020603050405020304" pitchFamily="18" charset="0"/>
              </a:rPr>
              <a:t>In all, </a:t>
            </a:r>
            <a:r>
              <a:rPr lang="en-US" sz="1900" b="1" dirty="0">
                <a:latin typeface="Times New Roman" panose="02020603050405020304" pitchFamily="18" charset="0"/>
                <a:ea typeface="Calibri" panose="020F0502020204030204" pitchFamily="34" charset="0"/>
                <a:cs typeface="Times New Roman" panose="02020603050405020304" pitchFamily="18" charset="0"/>
              </a:rPr>
              <a:t>global growth </a:t>
            </a:r>
            <a:r>
              <a:rPr lang="en-US" sz="1900" dirty="0">
                <a:latin typeface="Times New Roman" panose="02020603050405020304" pitchFamily="18" charset="0"/>
                <a:ea typeface="Calibri" panose="020F0502020204030204" pitchFamily="34" charset="0"/>
                <a:cs typeface="Times New Roman" panose="02020603050405020304" pitchFamily="18" charset="0"/>
              </a:rPr>
              <a:t>is expected to decelerate to 1.7 percent in 2023—the third weakest pace of growth in nearly three decades, overshadowed only by the global recessions caused by the pandemic in 2020 and the global financial crisis in 2009. This is 1.3 percentage points below previous forecasts, reflecting synchronous policy tightening aimed at containing very high inflation, worsening financial conditions, and continued disruptions from Russia’s invasion of Ukraine. </a:t>
            </a:r>
          </a:p>
          <a:p>
            <a:pPr>
              <a:lnSpc>
                <a:spcPct val="107000"/>
              </a:lnSpc>
            </a:pPr>
            <a:endParaRPr lang="en-US" sz="1900" dirty="0">
              <a:latin typeface="Times New Roman" panose="02020603050405020304" pitchFamily="18" charset="0"/>
              <a:ea typeface="Calibri" panose="020F0502020204030204" pitchFamily="34" charset="0"/>
              <a:cs typeface="Times New Roman" panose="02020603050405020304" pitchFamily="18" charset="0"/>
            </a:endParaRPr>
          </a:p>
          <a:p>
            <a:pPr algn="l"/>
            <a:r>
              <a:rPr lang="en-US" sz="1900" dirty="0">
                <a:latin typeface="Times New Roman" panose="02020603050405020304" pitchFamily="18" charset="0"/>
                <a:ea typeface="Calibri" panose="020F0502020204030204" pitchFamily="34" charset="0"/>
                <a:cs typeface="Times New Roman" panose="02020603050405020304" pitchFamily="18" charset="0"/>
              </a:rPr>
              <a:t>In </a:t>
            </a:r>
            <a:r>
              <a:rPr lang="en-US" sz="1900" b="1" dirty="0">
                <a:latin typeface="Times New Roman" panose="02020603050405020304" pitchFamily="18" charset="0"/>
                <a:ea typeface="Calibri" panose="020F0502020204030204" pitchFamily="34" charset="0"/>
                <a:cs typeface="Times New Roman" panose="02020603050405020304" pitchFamily="18" charset="0"/>
              </a:rPr>
              <a:t>AEs</a:t>
            </a:r>
            <a:r>
              <a:rPr lang="en-US" sz="1900" dirty="0">
                <a:latin typeface="Times New Roman" panose="02020603050405020304" pitchFamily="18" charset="0"/>
                <a:ea typeface="Calibri" panose="020F0502020204030204" pitchFamily="34" charset="0"/>
                <a:cs typeface="Times New Roman" panose="02020603050405020304" pitchFamily="18" charset="0"/>
              </a:rPr>
              <a:t>,</a:t>
            </a:r>
            <a:r>
              <a:rPr lang="en-US" sz="1900" b="1" dirty="0">
                <a:latin typeface="Times New Roman" panose="02020603050405020304" pitchFamily="18" charset="0"/>
                <a:ea typeface="Calibri" panose="020F0502020204030204" pitchFamily="34" charset="0"/>
                <a:cs typeface="Times New Roman" panose="02020603050405020304" pitchFamily="18" charset="0"/>
              </a:rPr>
              <a:t> </a:t>
            </a:r>
            <a:r>
              <a:rPr lang="en-US" sz="1900" dirty="0">
                <a:latin typeface="AGaramondPro-Regular" panose="02020502060506020403" pitchFamily="18" charset="0"/>
              </a:rPr>
              <a:t>activity has deteriorated sharply, owing to declining confidence alongside high inflation and rapid monetary policy tightening. In the United States, one of the most aggressive monetary policy tightening cycles in recent history is expected to slow growth sharply. The euro area is also contending with severe energy supply disruptions and price hikes associated with the invasion of Ukraine. Growth in advanced economies is forecast to slow from 2.5 percent in 2022 to 0.5 percent in 2023—the fourth fastest deceleration of the past 50 years, with all the sharper slowdowns foreshadowing a global recession.</a:t>
            </a:r>
            <a:endParaRPr lang="en-US" sz="1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endParaRPr lang="en-US" sz="1900" dirty="0">
              <a:latin typeface="Times New Roman" panose="02020603050405020304" pitchFamily="18" charset="0"/>
              <a:ea typeface="Calibri" panose="020F0502020204030204" pitchFamily="34" charset="0"/>
              <a:cs typeface="Times New Roman" panose="02020603050405020304" pitchFamily="18" charset="0"/>
            </a:endParaRPr>
          </a:p>
          <a:p>
            <a:pPr defTabSz="949239">
              <a:lnSpc>
                <a:spcPct val="107000"/>
              </a:lnSpc>
              <a:defRPr/>
            </a:pPr>
            <a:r>
              <a:rPr lang="en-US" sz="1900" dirty="0">
                <a:latin typeface="Times New Roman" panose="02020603050405020304" pitchFamily="18" charset="0"/>
                <a:ea typeface="Calibri" panose="020F0502020204030204" pitchFamily="34" charset="0"/>
                <a:cs typeface="Times New Roman" panose="02020603050405020304" pitchFamily="18" charset="0"/>
              </a:rPr>
              <a:t>In </a:t>
            </a:r>
            <a:r>
              <a:rPr lang="en-US" sz="1900" b="1" dirty="0">
                <a:latin typeface="Times New Roman" panose="02020603050405020304" pitchFamily="18" charset="0"/>
                <a:ea typeface="Calibri" panose="020F0502020204030204" pitchFamily="34" charset="0"/>
                <a:cs typeface="Times New Roman" panose="02020603050405020304" pitchFamily="18" charset="0"/>
              </a:rPr>
              <a:t>EMDEs</a:t>
            </a:r>
            <a:r>
              <a:rPr lang="en-US" sz="1900" dirty="0">
                <a:latin typeface="Times New Roman" panose="02020603050405020304" pitchFamily="18" charset="0"/>
                <a:ea typeface="Calibri" panose="020F0502020204030204" pitchFamily="34" charset="0"/>
                <a:cs typeface="Times New Roman" panose="02020603050405020304" pitchFamily="18" charset="0"/>
              </a:rPr>
              <a:t>, growth prospects have worsened materially, with the forecast for 2023 downgraded 0.8 percentage point to a subdued 3.4 percent—this is the slowest pace of growth since 2001 (outside of the global recessions in 2009 and 2020) and comes on the heels of the sharp slowdown in 2022. The deterioration is broad-based, with forecasts for 2023 growth downgraded in two-thirds of EMDEs. </a:t>
            </a:r>
          </a:p>
          <a:p>
            <a:pPr>
              <a:lnSpc>
                <a:spcPct val="107000"/>
              </a:lnSpc>
            </a:pPr>
            <a:endParaRPr lang="en-US" sz="1900" dirty="0">
              <a:latin typeface="Times New Roman" panose="02020603050405020304" pitchFamily="18" charset="0"/>
              <a:ea typeface="Calibri" panose="020F0502020204030204" pitchFamily="34" charset="0"/>
              <a:cs typeface="Times New Roman" panose="02020603050405020304" pitchFamily="18" charset="0"/>
            </a:endParaRPr>
          </a:p>
          <a:p>
            <a:pPr defTabSz="949239">
              <a:lnSpc>
                <a:spcPct val="107000"/>
              </a:lnSpc>
              <a:defRPr/>
            </a:pPr>
            <a:r>
              <a:rPr lang="en-US" sz="1900" dirty="0">
                <a:latin typeface="Times New Roman" panose="02020603050405020304" pitchFamily="18" charset="0"/>
                <a:ea typeface="Calibri" panose="020F0502020204030204" pitchFamily="34" charset="0"/>
                <a:cs typeface="Times New Roman" panose="02020603050405020304" pitchFamily="18" charset="0"/>
              </a:rPr>
              <a:t>Excluding China, EMDE growth is forecast to decelerate sharply, from 3.7 percent in 2022 to 2.8 percent in 2023 as significantly weaker external demand is compounded by high inflation, tighter financial conditions, and other domestic headwinds. [The only regions that are expected to see a pickup are Sub-Saharan Africa and East Asia and the Pacific, but both are starting from subdued growth in 2022.] </a:t>
            </a:r>
          </a:p>
          <a:p>
            <a:pPr defTabSz="949239">
              <a:lnSpc>
                <a:spcPct val="107000"/>
              </a:lnSpc>
              <a:defRPr/>
            </a:pPr>
            <a:endParaRPr lang="en-US" sz="1900" dirty="0">
              <a:latin typeface="Times New Roman" panose="02020603050405020304" pitchFamily="18" charset="0"/>
              <a:ea typeface="Calibri" panose="020F0502020204030204" pitchFamily="34" charset="0"/>
              <a:cs typeface="Times New Roman" panose="02020603050405020304" pitchFamily="18" charset="0"/>
            </a:endParaRPr>
          </a:p>
          <a:p>
            <a:pPr defTabSz="949239">
              <a:lnSpc>
                <a:spcPct val="107000"/>
              </a:lnSpc>
              <a:defRPr/>
            </a:pPr>
            <a:r>
              <a:rPr lang="en-US" sz="1900" dirty="0">
                <a:latin typeface="Times New Roman" panose="02020603050405020304" pitchFamily="18" charset="0"/>
                <a:ea typeface="Calibri" panose="020F0502020204030204" pitchFamily="34" charset="0"/>
                <a:cs typeface="Times New Roman" panose="02020603050405020304" pitchFamily="18" charset="0"/>
              </a:rPr>
              <a:t>In </a:t>
            </a:r>
            <a:r>
              <a:rPr lang="en-US" sz="1900" b="1" dirty="0">
                <a:latin typeface="Times New Roman" panose="02020603050405020304" pitchFamily="18" charset="0"/>
                <a:ea typeface="Calibri" panose="020F0502020204030204" pitchFamily="34" charset="0"/>
                <a:cs typeface="Times New Roman" panose="02020603050405020304" pitchFamily="18" charset="0"/>
              </a:rPr>
              <a:t>EAP</a:t>
            </a:r>
            <a:r>
              <a:rPr lang="en-US" sz="1900" dirty="0">
                <a:latin typeface="Times New Roman" panose="02020603050405020304" pitchFamily="18" charset="0"/>
                <a:ea typeface="Calibri" panose="020F0502020204030204" pitchFamily="34" charset="0"/>
                <a:cs typeface="Times New Roman" panose="02020603050405020304" pitchFamily="18" charset="0"/>
              </a:rPr>
              <a:t>, China’s growth next year has been downgraded markedly [0.9 ppt, to 4.3 percent] primarily due to longer-than-expected pandemic-related disruptions, weaker external demand, and protracted weakness in the real estate sector, and is expected to remain well below pre-pandemic averages. Growth in EAP excluding China is expected to decelerate as external demand softens.</a:t>
            </a:r>
          </a:p>
          <a:p>
            <a:pPr>
              <a:lnSpc>
                <a:spcPct val="107000"/>
              </a:lnSpc>
            </a:pPr>
            <a:endParaRPr lang="en-US" sz="19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pPr>
            <a:r>
              <a:rPr lang="en-US" sz="1900" dirty="0">
                <a:latin typeface="Times New Roman" panose="02020603050405020304" pitchFamily="18" charset="0"/>
                <a:ea typeface="Calibri" panose="020F0502020204030204" pitchFamily="34" charset="0"/>
                <a:cs typeface="Times New Roman" panose="02020603050405020304" pitchFamily="18" charset="0"/>
              </a:rPr>
              <a:t>Growth is weakest in </a:t>
            </a:r>
            <a:r>
              <a:rPr lang="en-US" sz="1900" b="1" dirty="0">
                <a:latin typeface="Times New Roman" panose="02020603050405020304" pitchFamily="18" charset="0"/>
                <a:ea typeface="Calibri" panose="020F0502020204030204" pitchFamily="34" charset="0"/>
                <a:cs typeface="Times New Roman" panose="02020603050405020304" pitchFamily="18" charset="0"/>
              </a:rPr>
              <a:t>ECA</a:t>
            </a:r>
            <a:r>
              <a:rPr lang="en-US" sz="1900" dirty="0">
                <a:latin typeface="Times New Roman" panose="02020603050405020304" pitchFamily="18" charset="0"/>
                <a:ea typeface="Calibri" panose="020F0502020204030204" pitchFamily="34" charset="0"/>
                <a:cs typeface="Times New Roman" panose="02020603050405020304" pitchFamily="18" charset="0"/>
              </a:rPr>
              <a:t>, with output virtually flat for the second year in a row, reflecting a deep contraction in Russia. Elsewhere in the region, growth remains weak, with consumption suppressed by large falls in real wages in many countries and spillovers from Russia.</a:t>
            </a:r>
          </a:p>
          <a:p>
            <a:pPr>
              <a:lnSpc>
                <a:spcPct val="107000"/>
              </a:lnSpc>
            </a:pPr>
            <a:endParaRPr lang="en-US" sz="19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pPr>
            <a:r>
              <a:rPr lang="en-US" sz="1900" dirty="0">
                <a:latin typeface="Times New Roman" panose="02020603050405020304" pitchFamily="18" charset="0"/>
                <a:ea typeface="Calibri" panose="020F0502020204030204" pitchFamily="34" charset="0"/>
                <a:cs typeface="Times New Roman" panose="02020603050405020304" pitchFamily="18" charset="0"/>
              </a:rPr>
              <a:t>The outlook in </a:t>
            </a:r>
            <a:r>
              <a:rPr lang="en-US" sz="1900" b="1" dirty="0">
                <a:latin typeface="Times New Roman" panose="02020603050405020304" pitchFamily="18" charset="0"/>
                <a:ea typeface="Calibri" panose="020F0502020204030204" pitchFamily="34" charset="0"/>
                <a:cs typeface="Times New Roman" panose="02020603050405020304" pitchFamily="18" charset="0"/>
              </a:rPr>
              <a:t>LAC </a:t>
            </a:r>
            <a:r>
              <a:rPr lang="en-US" sz="1900" dirty="0">
                <a:latin typeface="Times New Roman" panose="02020603050405020304" pitchFamily="18" charset="0"/>
                <a:ea typeface="Calibri" panose="020F0502020204030204" pitchFamily="34" charset="0"/>
                <a:cs typeface="Times New Roman" panose="02020603050405020304" pitchFamily="18" charset="0"/>
              </a:rPr>
              <a:t>in 2023 is for anemic growth of just 1.3 percent. A regional recovery that was boosted by commodity exports is set to rapidly unwind amid tight monetary policy.</a:t>
            </a:r>
          </a:p>
          <a:p>
            <a:pPr>
              <a:lnSpc>
                <a:spcPct val="107000"/>
              </a:lnSpc>
            </a:pPr>
            <a:endParaRPr lang="en-US" sz="19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pPr>
            <a:r>
              <a:rPr lang="en-US" sz="1900" dirty="0">
                <a:latin typeface="Times New Roman" panose="02020603050405020304" pitchFamily="18" charset="0"/>
                <a:ea typeface="Calibri" panose="020F0502020204030204" pitchFamily="34" charset="0"/>
                <a:cs typeface="Times New Roman" panose="02020603050405020304" pitchFamily="18" charset="0"/>
              </a:rPr>
              <a:t>In </a:t>
            </a:r>
            <a:r>
              <a:rPr lang="en-US" sz="1900" b="1" dirty="0">
                <a:latin typeface="Times New Roman" panose="02020603050405020304" pitchFamily="18" charset="0"/>
                <a:ea typeface="Calibri" panose="020F0502020204030204" pitchFamily="34" charset="0"/>
                <a:cs typeface="Times New Roman" panose="02020603050405020304" pitchFamily="18" charset="0"/>
              </a:rPr>
              <a:t>MENA</a:t>
            </a:r>
            <a:r>
              <a:rPr lang="en-US" sz="1900" dirty="0">
                <a:latin typeface="Times New Roman" panose="02020603050405020304" pitchFamily="18" charset="0"/>
                <a:ea typeface="Calibri" panose="020F0502020204030204" pitchFamily="34" charset="0"/>
                <a:cs typeface="Times New Roman" panose="02020603050405020304" pitchFamily="18" charset="0"/>
              </a:rPr>
              <a:t>, accelerating growth driven by rising energy prices is now in the past. The region is set to slow sharply in 2023, to 3.5 percent, moving back towards pre-pandemic growth rates as oil prices moderate and export growth slows sharply.</a:t>
            </a:r>
          </a:p>
          <a:p>
            <a:pPr>
              <a:lnSpc>
                <a:spcPct val="107000"/>
              </a:lnSpc>
            </a:pPr>
            <a:endParaRPr lang="en-US" sz="19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pPr>
            <a:r>
              <a:rPr lang="en-US" sz="1900" b="1" dirty="0">
                <a:latin typeface="Times New Roman" panose="02020603050405020304" pitchFamily="18" charset="0"/>
                <a:ea typeface="Calibri" panose="020F0502020204030204" pitchFamily="34" charset="0"/>
                <a:cs typeface="Times New Roman" panose="02020603050405020304" pitchFamily="18" charset="0"/>
              </a:rPr>
              <a:t>SAR</a:t>
            </a:r>
            <a:r>
              <a:rPr lang="en-US" sz="1900" dirty="0">
                <a:latin typeface="Times New Roman" panose="02020603050405020304" pitchFamily="18" charset="0"/>
                <a:ea typeface="Calibri" panose="020F0502020204030204" pitchFamily="34" charset="0"/>
                <a:cs typeface="Times New Roman" panose="02020603050405020304" pitchFamily="18" charset="0"/>
              </a:rPr>
              <a:t> is expected to be the fastest growing region again in 2023, reflecting its higher potential growth rates. Nonetheless, growth is set to slow markedly, to 5.5 percent in 2023, as activity in India decelerates due to weaker investment and export growth.</a:t>
            </a:r>
          </a:p>
          <a:p>
            <a:pPr>
              <a:lnSpc>
                <a:spcPct val="107000"/>
              </a:lnSpc>
            </a:pPr>
            <a:endParaRPr lang="en-US" sz="19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pPr>
            <a:r>
              <a:rPr lang="en-US" sz="1900" dirty="0">
                <a:latin typeface="Times New Roman" panose="02020603050405020304" pitchFamily="18" charset="0"/>
                <a:ea typeface="Calibri" panose="020F0502020204030204" pitchFamily="34" charset="0"/>
                <a:cs typeface="Times New Roman" panose="02020603050405020304" pitchFamily="18" charset="0"/>
              </a:rPr>
              <a:t>In </a:t>
            </a:r>
            <a:r>
              <a:rPr lang="en-US" sz="1900" b="1" dirty="0">
                <a:latin typeface="Times New Roman" panose="02020603050405020304" pitchFamily="18" charset="0"/>
                <a:ea typeface="Calibri" panose="020F0502020204030204" pitchFamily="34" charset="0"/>
                <a:cs typeface="Times New Roman" panose="02020603050405020304" pitchFamily="18" charset="0"/>
              </a:rPr>
              <a:t>SSA</a:t>
            </a:r>
            <a:r>
              <a:rPr lang="en-US" sz="1900" dirty="0">
                <a:latin typeface="Times New Roman" panose="02020603050405020304" pitchFamily="18" charset="0"/>
                <a:ea typeface="Calibri" panose="020F0502020204030204" pitchFamily="34" charset="0"/>
                <a:cs typeface="Times New Roman" panose="02020603050405020304" pitchFamily="18" charset="0"/>
              </a:rPr>
              <a:t>, growth is projected to edge up marginally, to 3.6 percent. This is set to be too small an improvement to substantially reverse recent increases in poverty. </a:t>
            </a:r>
          </a:p>
          <a:p>
            <a:pPr>
              <a:lnSpc>
                <a:spcPct val="107000"/>
              </a:lnSpc>
            </a:pPr>
            <a:endParaRPr lang="en-US" sz="19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30"/>
              </a:spcAft>
            </a:pPr>
            <a:endParaRPr lang="en-US" sz="19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30"/>
              </a:spcAft>
            </a:pPr>
            <a:endParaRPr lang="en-US" sz="1900" dirty="0">
              <a:latin typeface="Calibri" panose="020F0502020204030204" pitchFamily="34" charset="0"/>
              <a:ea typeface="Calibri" panose="020F0502020204030204" pitchFamily="34" charset="0"/>
              <a:cs typeface="Times New Roman" panose="02020603050405020304" pitchFamily="18" charset="0"/>
            </a:endParaRPr>
          </a:p>
          <a:p>
            <a:endParaRPr lang="en-US" b="0" dirty="0"/>
          </a:p>
        </p:txBody>
      </p:sp>
      <p:sp>
        <p:nvSpPr>
          <p:cNvPr id="4" name="Slide Number Placeholder 3"/>
          <p:cNvSpPr>
            <a:spLocks noGrp="1"/>
          </p:cNvSpPr>
          <p:nvPr>
            <p:ph type="sldNum" sz="quarter" idx="10"/>
          </p:nvPr>
        </p:nvSpPr>
        <p:spPr/>
        <p:txBody>
          <a:bodyPr/>
          <a:lstStyle/>
          <a:p>
            <a:pPr defTabSz="914307">
              <a:defRPr/>
            </a:pPr>
            <a:fld id="{13C54E31-2312-4C2B-ABBE-056E225B95DA}" type="slidenum">
              <a:rPr lang="en-US" sz="1100">
                <a:solidFill>
                  <a:prstClr val="black"/>
                </a:solidFill>
                <a:latin typeface="Calibri" panose="020F0502020204030204"/>
              </a:rPr>
              <a:pPr defTabSz="914307">
                <a:defRPr/>
              </a:pPr>
              <a:t>4</a:t>
            </a:fld>
            <a:endParaRPr lang="en-US" sz="1100" dirty="0">
              <a:solidFill>
                <a:prstClr val="black"/>
              </a:solidFill>
              <a:latin typeface="Calibri" panose="020F0502020204030204"/>
            </a:endParaRPr>
          </a:p>
        </p:txBody>
      </p:sp>
    </p:spTree>
    <p:extLst>
      <p:ext uri="{BB962C8B-B14F-4D97-AF65-F5344CB8AC3E}">
        <p14:creationId xmlns:p14="http://schemas.microsoft.com/office/powerpoint/2010/main" val="547680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C54E31-2312-4C2B-ABBE-056E225B95DA}" type="slidenum">
              <a:rPr kumimoji="0" lang="en-US"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94910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grim outlook is subject to multiple downside risks, which are organized into three groups on this slide.</a:t>
            </a:r>
          </a:p>
          <a:p>
            <a:endParaRPr lang="en-US" dirty="0"/>
          </a:p>
          <a:p>
            <a:pPr algn="just">
              <a:lnSpc>
                <a:spcPct val="105000"/>
              </a:lnSpc>
              <a:spcAft>
                <a:spcPts val="830"/>
              </a:spcAft>
            </a:pPr>
            <a:r>
              <a:rPr lang="en-US" sz="1900"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In the first group, we have risks associated with elevated inflation and financial dislocations. The baseline forecasts assume that central banks tighten monetary policy broadly in line with market expectations and are able to bring inflation down without triggering significant financial stress. However, m</a:t>
            </a:r>
            <a:r>
              <a:rPr lang="en-US" sz="1900" b="1"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ore persistent inflation </a:t>
            </a:r>
            <a:r>
              <a:rPr lang="en-US" sz="1900"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may require central banks to </a:t>
            </a:r>
            <a:r>
              <a:rPr lang="en-US" sz="1900" b="1"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tighten monetary policy </a:t>
            </a:r>
            <a:r>
              <a:rPr lang="en-US" sz="1900"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more than currently expected, leading to weaker growth and heightening the possibility of increased </a:t>
            </a:r>
            <a:r>
              <a:rPr lang="en-US" sz="1900" b="1"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financial stress in EMDEs</a:t>
            </a:r>
            <a:r>
              <a:rPr lang="en-US" sz="1900"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a:t>
            </a:r>
          </a:p>
          <a:p>
            <a:pPr algn="just">
              <a:lnSpc>
                <a:spcPct val="105000"/>
              </a:lnSpc>
              <a:spcAft>
                <a:spcPts val="830"/>
              </a:spcAft>
            </a:pPr>
            <a:endParaRPr lang="en-US" sz="1900"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endParaRPr>
          </a:p>
          <a:p>
            <a:pPr algn="just" defTabSz="949239">
              <a:lnSpc>
                <a:spcPct val="105000"/>
              </a:lnSpc>
              <a:spcAft>
                <a:spcPts val="830"/>
              </a:spcAft>
              <a:defRPr/>
            </a:pPr>
            <a:r>
              <a:rPr lang="en-US" sz="1900"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In the second group, we have serious risks related to geopolitical tensions its implications and the possibility of pandemic-related disruptions. The possibility of </a:t>
            </a:r>
            <a:r>
              <a:rPr lang="en-US" sz="1900" b="1"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geopolitical turmoil</a:t>
            </a:r>
            <a:r>
              <a:rPr lang="en-US" sz="1900"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 rose markedly after Russia’s invasion of Ukraine and could increase further and encompass a larger set of countries. This could hasten the trend toward the </a:t>
            </a:r>
            <a:r>
              <a:rPr lang="en-US" sz="1900" b="1"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fragmentation of global trade, investment, and financial networks</a:t>
            </a:r>
            <a:r>
              <a:rPr lang="en-US" sz="1900"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 and disrupt the supply of commodities, leading to heightened </a:t>
            </a:r>
            <a:r>
              <a:rPr lang="en-US" sz="1900" b="1"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energy and food insecurity</a:t>
            </a:r>
            <a:r>
              <a:rPr lang="en-US" sz="1900"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 In particular, </a:t>
            </a:r>
            <a:r>
              <a:rPr lang="en-US" sz="1900" b="1"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food insecurity</a:t>
            </a:r>
            <a:r>
              <a:rPr lang="en-US" sz="1900"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 remains a critical risks in some EMDEs, reflecting the high number of food trade restrictions imposed last year, weather-related events, and the impact of the invasion of Ukraine and conflict elsewhere. This could also exacerbate </a:t>
            </a:r>
            <a:r>
              <a:rPr lang="en-US" sz="1900" b="1"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social tensions</a:t>
            </a:r>
            <a:r>
              <a:rPr lang="en-US" sz="1900"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 New </a:t>
            </a:r>
            <a:r>
              <a:rPr lang="en-US" sz="1900" b="1"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COVID-19 outbreaks</a:t>
            </a:r>
            <a:r>
              <a:rPr lang="en-US" sz="1900"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 could lead to the re-introduction of control measures and renewed restrictions. This is a particularly important risks to China, with global implications. </a:t>
            </a:r>
          </a:p>
          <a:p>
            <a:pPr algn="just">
              <a:lnSpc>
                <a:spcPct val="105000"/>
              </a:lnSpc>
              <a:spcAft>
                <a:spcPts val="830"/>
              </a:spcAft>
            </a:pPr>
            <a:endParaRPr lang="en-US" sz="1900"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endParaRPr>
          </a:p>
          <a:p>
            <a:pPr algn="just">
              <a:lnSpc>
                <a:spcPct val="105000"/>
              </a:lnSpc>
              <a:spcAft>
                <a:spcPts val="830"/>
              </a:spcAft>
            </a:pPr>
            <a:r>
              <a:rPr lang="en-US" sz="1900"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In the third group, we have broader risks related to both short- and longer-term challenges. The risk of major </a:t>
            </a:r>
            <a:r>
              <a:rPr lang="en-US" sz="1900" b="1"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climate-related disasters </a:t>
            </a:r>
            <a:r>
              <a:rPr lang="en-US" sz="1900" dirty="0">
                <a:solidFill>
                  <a:srgbClr val="000000"/>
                </a:solidFill>
                <a:uFill>
                  <a:solidFill>
                    <a:srgbClr val="000000"/>
                  </a:solidFill>
                </a:uFill>
                <a:latin typeface="Times New Roman" panose="02020603050405020304" pitchFamily="18" charset="0"/>
                <a:ea typeface="Yu Gothic Light" panose="020B0300000000000000" pitchFamily="34" charset="-128"/>
                <a:cs typeface="Yu Gothic Light" panose="020B0300000000000000" pitchFamily="34" charset="-128"/>
              </a:rPr>
              <a:t>is growing, as changing weather patterns contribute to increasingly disruptive events, such as heat waves, droughts and floods. In the near term, climate-related disasters can substantially weigh on activity; in the longer term, climate change can render some populated area uninhabitable, lower productivity, and worsen global poverty. </a:t>
            </a:r>
            <a:r>
              <a:rPr lang="en-US" sz="1900" dirty="0">
                <a:latin typeface="Times New Roman" panose="02020603050405020304" pitchFamily="18" charset="0"/>
                <a:ea typeface="Calibri" panose="020F0502020204030204" pitchFamily="34" charset="0"/>
                <a:cs typeface="Times New Roman" panose="02020603050405020304" pitchFamily="18" charset="0"/>
              </a:rPr>
              <a:t>The materialization of any of these risks could lead to </a:t>
            </a:r>
            <a:r>
              <a:rPr lang="en-US" sz="1900" b="1" dirty="0">
                <a:latin typeface="Times New Roman" panose="02020603050405020304" pitchFamily="18" charset="0"/>
                <a:ea typeface="Calibri" panose="020F0502020204030204" pitchFamily="34" charset="0"/>
                <a:cs typeface="Times New Roman" panose="02020603050405020304" pitchFamily="18" charset="0"/>
              </a:rPr>
              <a:t>weaker longer-term growth prospects</a:t>
            </a:r>
            <a:r>
              <a:rPr lang="en-US" sz="1900" dirty="0">
                <a:latin typeface="Times New Roman" panose="02020603050405020304" pitchFamily="18" charset="0"/>
                <a:ea typeface="Calibri" panose="020F0502020204030204" pitchFamily="34" charset="0"/>
                <a:cs typeface="Times New Roman" panose="02020603050405020304" pitchFamily="18" charset="0"/>
              </a:rPr>
              <a:t>—which were already deteriorating over the past decade—weighing heavily on long-run growth prospects and increasing inequality and poverty. </a:t>
            </a:r>
            <a:endParaRPr lang="en-US" sz="19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3C54E31-2312-4C2B-ABBE-056E225B95DA}" type="slidenum">
              <a:rPr lang="en-US" smtClean="0"/>
              <a:t>6</a:t>
            </a:fld>
            <a:endParaRPr lang="en-US" dirty="0"/>
          </a:p>
        </p:txBody>
      </p:sp>
    </p:spTree>
    <p:extLst>
      <p:ext uri="{BB962C8B-B14F-4D97-AF65-F5344CB8AC3E}">
        <p14:creationId xmlns:p14="http://schemas.microsoft.com/office/powerpoint/2010/main" val="2181901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pPr>
            <a:r>
              <a:rPr lang="en-US" sz="1900" dirty="0">
                <a:latin typeface="Times New Roman" panose="02020603050405020304" pitchFamily="18" charset="0"/>
                <a:ea typeface="Calibri" panose="020F0502020204030204" pitchFamily="34" charset="0"/>
                <a:cs typeface="Times New Roman" panose="02020603050405020304" pitchFamily="18" charset="0"/>
              </a:rPr>
              <a:t>Let me elaborate on a key risk, related to monetary policy and financial strains.</a:t>
            </a:r>
          </a:p>
          <a:p>
            <a:pPr>
              <a:lnSpc>
                <a:spcPct val="107000"/>
              </a:lnSpc>
            </a:pPr>
            <a:endParaRPr lang="en-US" sz="1900" b="1"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pPr>
            <a:r>
              <a:rPr lang="en-US" sz="1900" b="1" dirty="0">
                <a:latin typeface="Times New Roman" panose="02020603050405020304" pitchFamily="18" charset="0"/>
                <a:ea typeface="Calibri" panose="020F0502020204030204" pitchFamily="34" charset="0"/>
                <a:cs typeface="Times New Roman" panose="02020603050405020304" pitchFamily="18" charset="0"/>
              </a:rPr>
              <a:t>Left panel: </a:t>
            </a:r>
            <a:r>
              <a:rPr lang="en-US" sz="1900" dirty="0">
                <a:latin typeface="Times New Roman" panose="02020603050405020304" pitchFamily="18" charset="0"/>
                <a:ea typeface="Calibri" panose="020F0502020204030204" pitchFamily="34" charset="0"/>
                <a:cs typeface="Times New Roman" panose="02020603050405020304" pitchFamily="18" charset="0"/>
              </a:rPr>
              <a:t>One key risk related to the current tightening cycle stems from its rapid and synchronous nature. Historically, at the start of policy tightening episodes, market-based interest rate expectations in the United States have underestimated the subsequent cumulative rate increases by an average of 85 basis points. The shift in expectations during the current policy tightening cycle has been considerably larger—between the beginning and the end of 2022, the average policy rate expectation for 2023 was revised up by more than 325 basis points, and further upward revisions remain possible.</a:t>
            </a:r>
          </a:p>
          <a:p>
            <a:pPr>
              <a:lnSpc>
                <a:spcPct val="107000"/>
              </a:lnSpc>
            </a:pPr>
            <a:endParaRPr lang="en-US" sz="1900" dirty="0">
              <a:latin typeface="Calibri" panose="020F0502020204030204" pitchFamily="34" charset="0"/>
              <a:ea typeface="Calibri" panose="020F0502020204030204" pitchFamily="34" charset="0"/>
              <a:cs typeface="Times New Roman" panose="02020603050405020304" pitchFamily="18" charset="0"/>
            </a:endParaRPr>
          </a:p>
          <a:p>
            <a:pPr algn="l"/>
            <a:r>
              <a:rPr lang="en-US" sz="1900" b="1" dirty="0">
                <a:latin typeface="Times New Roman" panose="02020603050405020304" pitchFamily="18" charset="0"/>
                <a:ea typeface="Calibri" panose="020F0502020204030204" pitchFamily="34" charset="0"/>
                <a:cs typeface="Times New Roman" panose="02020603050405020304" pitchFamily="18" charset="0"/>
              </a:rPr>
              <a:t>Middle panel: </a:t>
            </a:r>
            <a:r>
              <a:rPr lang="en-US" sz="1900" dirty="0">
                <a:latin typeface="Times New Roman" panose="02020603050405020304" pitchFamily="18" charset="0"/>
                <a:ea typeface="Calibri" panose="020F0502020204030204" pitchFamily="34" charset="0"/>
                <a:cs typeface="Times New Roman" panose="02020603050405020304" pitchFamily="18" charset="0"/>
              </a:rPr>
              <a:t>Aggressive policy tightening by major central banks came in response to sharply higher global inflation. Median global headline inflation exceeded 9 percent in the second half of the 2022, its highest level since 1994, while global core inflation reached over 6 percent late last year, its highest level since 1992. Importantly, inflation expectations for 2023 have increased sharply across AEs and EMDEs.  The shift in expectations from February to November illustrates the scale of uncertainty about future inflation. Were inflation to shift up further, real incomes would decline further, central banks would be forced to tighten accordingly, and global growth would be weaker than expected. </a:t>
            </a:r>
          </a:p>
          <a:p>
            <a:pPr algn="l"/>
            <a:endParaRPr lang="en-US" sz="1900" dirty="0">
              <a:latin typeface="Times New Roman" panose="02020603050405020304" pitchFamily="18" charset="0"/>
              <a:ea typeface="Calibri" panose="020F0502020204030204" pitchFamily="34" charset="0"/>
              <a:cs typeface="Times New Roman" panose="02020603050405020304" pitchFamily="18" charset="0"/>
            </a:endParaRPr>
          </a:p>
          <a:p>
            <a:pPr algn="l"/>
            <a:r>
              <a:rPr lang="en-US" sz="1900" b="1" dirty="0">
                <a:latin typeface="Times New Roman" panose="02020603050405020304" pitchFamily="18" charset="0"/>
                <a:ea typeface="Calibri" panose="020F0502020204030204" pitchFamily="34" charset="0"/>
                <a:cs typeface="Times New Roman" panose="02020603050405020304" pitchFamily="18" charset="0"/>
              </a:rPr>
              <a:t>Right panel: </a:t>
            </a:r>
            <a:r>
              <a:rPr lang="en-US" sz="1900" dirty="0">
                <a:latin typeface="Times New Roman" panose="02020603050405020304" pitchFamily="18" charset="0"/>
                <a:ea typeface="Calibri" panose="020F0502020204030204" pitchFamily="34" charset="0"/>
                <a:cs typeface="Times New Roman" panose="02020603050405020304" pitchFamily="18" charset="0"/>
              </a:rPr>
              <a:t>Sharp tightening in global financial conditions and reduced risk appetite </a:t>
            </a:r>
            <a:r>
              <a:rPr lang="en-US" sz="19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weighed on EMDE capital flows, as investors increasingly shied away from the debt of the most vulnerable EMDEs. Energy importers with weak credit ratings saw especially sharp increases in sovereign spreads, adding to the difficulty of financing large current account deficits. </a:t>
            </a:r>
            <a:r>
              <a:rPr lang="en-US" sz="1900" dirty="0">
                <a:latin typeface="AGaramondPro-Regular" panose="02020502060506020403" pitchFamily="18" charset="0"/>
              </a:rPr>
              <a:t>Around one-in-five EMDEs is effectively</a:t>
            </a:r>
          </a:p>
          <a:p>
            <a:pPr algn="l"/>
            <a:r>
              <a:rPr lang="en-US" sz="1900" dirty="0">
                <a:latin typeface="AGaramondPro-Regular" panose="02020502060506020403" pitchFamily="18" charset="0"/>
              </a:rPr>
              <a:t>locked out of global debt markets, with spreads in excess of 10 percentage points, up from one-in-fifteen in 2019. Growing pressures on EMDEs could result in currency crises or widespread private and public defaults, with potential cross-border spillovers.</a:t>
            </a:r>
            <a:endParaRPr lang="en-US" sz="19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3C54E31-2312-4C2B-ABBE-056E225B95DA}" type="slidenum">
              <a:rPr lang="en-US" smtClean="0"/>
              <a:t>7</a:t>
            </a:fld>
            <a:endParaRPr lang="en-US" dirty="0"/>
          </a:p>
        </p:txBody>
      </p:sp>
    </p:spTree>
    <p:extLst>
      <p:ext uri="{BB962C8B-B14F-4D97-AF65-F5344CB8AC3E}">
        <p14:creationId xmlns:p14="http://schemas.microsoft.com/office/powerpoint/2010/main" val="10332277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5"/>
          </p:nvPr>
        </p:nvSpPr>
        <p:spPr/>
        <p:txBody>
          <a:bodyPr/>
          <a:lstStyle/>
          <a:p>
            <a:fld id="{13C54E31-2312-4C2B-ABBE-056E225B95DA}" type="slidenum">
              <a:rPr lang="en-US" smtClean="0"/>
              <a:t>8</a:t>
            </a:fld>
            <a:endParaRPr lang="en-US" dirty="0"/>
          </a:p>
        </p:txBody>
      </p:sp>
    </p:spTree>
    <p:extLst>
      <p:ext uri="{BB962C8B-B14F-4D97-AF65-F5344CB8AC3E}">
        <p14:creationId xmlns:p14="http://schemas.microsoft.com/office/powerpoint/2010/main" val="5785170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latin typeface="AGaramondPro-Regular" panose="02020502060506020403" pitchFamily="18" charset="0"/>
              </a:rPr>
              <a:t>As the COVID-19 pandemic began, EMDEs had experienced a years-long slowdown in real investment growth spanning much of the previous decade, from nearly 11 percent in 2010 to 3.4 percent in 2019. The slowdown during the 2010s was broad based, occurring in all EMDE regions, in both commodity-importing and commodity-exporting country groups, and in a large share of individual economies. But the contribution of China to this trend was also remarkable, as shown in the difference between the first and the second set of bars in the left panel. </a:t>
            </a:r>
            <a:endParaRPr lang="en-US" kern="1400" dirty="0">
              <a:solidFill>
                <a:srgbClr val="000000"/>
              </a:solidFill>
              <a:latin typeface="Helvetica LT Std" panose="020B0504020202020204" pitchFamily="34" charset="0"/>
            </a:endParaRPr>
          </a:p>
          <a:p>
            <a:pPr algn="l"/>
            <a:endParaRPr lang="en-US" dirty="0"/>
          </a:p>
          <a:p>
            <a:pPr algn="l"/>
            <a:r>
              <a:rPr lang="en-US" dirty="0">
                <a:latin typeface="AGaramondPro-Regular" panose="02020502060506020403" pitchFamily="18" charset="0"/>
              </a:rPr>
              <a:t>The pandemic triggered an investment contraction of nearly 2 percent in EMDEs in 2020, as you can see in the center chart. This was quite different than the experience of all EMDEs during the last global recession, in 2009. In 2020, about 70 percent of EMDEs experienced an investment contraction, compared to 55 percent in 2009. The recovery of investment following the 2020 global recession has also been substantially weaker than after the 2009 global recession. By the end of 2024, five years after COVID-19 was first detected, investment in EMDEs is projected to be about 15 percent higher than in 2019. In the five years following the 2009 global financial crisis, investment in EMDEs grew almost 50 percent.</a:t>
            </a:r>
          </a:p>
          <a:p>
            <a:pPr algn="l"/>
            <a:endParaRPr lang="en-US" dirty="0">
              <a:latin typeface="AGaramondPro-Regular" panose="02020502060506020403" pitchFamily="18" charset="0"/>
            </a:endParaRPr>
          </a:p>
          <a:p>
            <a:pPr defTabSz="949239">
              <a:defRPr/>
            </a:pPr>
            <a:r>
              <a:rPr lang="en-US" dirty="0">
                <a:latin typeface="AGaramondPro-Regular" panose="02020502060506020403" pitchFamily="18" charset="0"/>
              </a:rPr>
              <a:t>In the near term, investment growth is projected to be below its average during the past two decades in both EMDEs and EMDEs excluding China. </a:t>
            </a:r>
            <a:r>
              <a:rPr lang="en-US" kern="1400" dirty="0">
                <a:solidFill>
                  <a:srgbClr val="000000"/>
                </a:solidFill>
                <a:latin typeface="Adobe Garamond Pro" panose="02020502060506020403" pitchFamily="18" charset="0"/>
              </a:rPr>
              <a:t>Investment growth is projected to be below the individual country trend of the past 20 years for about three-fifths of EMDEs. Continued weak investment growth has lasting implications for potential growth and EMDEs’ ability to reach key development and climate-related goals. </a:t>
            </a:r>
            <a:endParaRPr lang="en-US" kern="1400" dirty="0">
              <a:solidFill>
                <a:srgbClr val="000000"/>
              </a:solidFill>
              <a:latin typeface="Calibri" panose="020F0502020204030204" pitchFamily="34" charset="0"/>
            </a:endParaRPr>
          </a:p>
          <a:p>
            <a:pPr defTabSz="949239">
              <a:defRPr/>
            </a:pPr>
            <a:endParaRPr lang="en-US" kern="1400" dirty="0">
              <a:solidFill>
                <a:srgbClr val="000000"/>
              </a:solidFill>
              <a:latin typeface="Calibri" panose="020F0502020204030204" pitchFamily="34" charset="0"/>
            </a:endParaRPr>
          </a:p>
          <a:p>
            <a:pPr algn="l"/>
            <a:endParaRPr lang="en-US" dirty="0">
              <a:latin typeface="AGaramondPro-Regular" panose="02020502060506020403" pitchFamily="18" charset="0"/>
            </a:endParaRPr>
          </a:p>
          <a:p>
            <a:pPr algn="l"/>
            <a:endParaRPr lang="en-US" dirty="0"/>
          </a:p>
        </p:txBody>
      </p:sp>
      <p:sp>
        <p:nvSpPr>
          <p:cNvPr id="4" name="Slide Number Placeholder 3"/>
          <p:cNvSpPr>
            <a:spLocks noGrp="1"/>
          </p:cNvSpPr>
          <p:nvPr>
            <p:ph type="sldNum" sz="quarter" idx="5"/>
          </p:nvPr>
        </p:nvSpPr>
        <p:spPr/>
        <p:txBody>
          <a:bodyPr/>
          <a:lstStyle/>
          <a:p>
            <a:fld id="{13C54E31-2312-4C2B-ABBE-056E225B95DA}" type="slidenum">
              <a:rPr lang="en-US" smtClean="0"/>
              <a:t>9</a:t>
            </a:fld>
            <a:endParaRPr lang="en-US" dirty="0"/>
          </a:p>
        </p:txBody>
      </p:sp>
    </p:spTree>
    <p:extLst>
      <p:ext uri="{BB962C8B-B14F-4D97-AF65-F5344CB8AC3E}">
        <p14:creationId xmlns:p14="http://schemas.microsoft.com/office/powerpoint/2010/main" val="337218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108430"/>
          </a:xfrm>
        </p:spPr>
        <p:txBody>
          <a:bodyPr>
            <a:normAutofit/>
          </a:bodyPr>
          <a:lstStyle>
            <a:lvl1pPr>
              <a:defRPr sz="4000" b="1">
                <a:solidFill>
                  <a:schemeClr val="tx1"/>
                </a:solidFill>
              </a:defRPr>
            </a:lvl1pPr>
          </a:lstStyle>
          <a:p>
            <a:r>
              <a:rPr lang="en-US"/>
              <a:t>Click to edit Master title style</a:t>
            </a:r>
          </a:p>
        </p:txBody>
      </p:sp>
      <p:sp>
        <p:nvSpPr>
          <p:cNvPr id="3" name="Subtitle 2"/>
          <p:cNvSpPr>
            <a:spLocks noGrp="1"/>
          </p:cNvSpPr>
          <p:nvPr>
            <p:ph type="subTitle" idx="1"/>
          </p:nvPr>
        </p:nvSpPr>
        <p:spPr>
          <a:xfrm>
            <a:off x="1828800" y="3886200"/>
            <a:ext cx="8534400" cy="899445"/>
          </a:xfrm>
        </p:spPr>
        <p:txBody>
          <a:bodyPr>
            <a:normAutofit/>
          </a:bodyPr>
          <a:lstStyle>
            <a:lvl1pPr marL="0" indent="0" algn="ctr">
              <a:buNone/>
              <a:defRPr sz="3000">
                <a:solidFill>
                  <a:schemeClr val="tx1"/>
                </a:solidFill>
                <a:latin typeface="Arial Narrow" panose="020B0606020202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18909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371601"/>
            <a:ext cx="2743200" cy="4754563"/>
          </a:xfrm>
        </p:spPr>
        <p:txBody>
          <a:bodyPr vert="eaVert"/>
          <a:lstStyle>
            <a:lvl1pPr>
              <a:defRPr>
                <a:solidFill>
                  <a:schemeClr val="tx1"/>
                </a:solidFill>
                <a:latin typeface="Times New Roman" panose="02020603050405020304" pitchFamily="18" charset="0"/>
                <a:cs typeface="Times New Roman" panose="02020603050405020304" pitchFamily="18" charset="0"/>
              </a:defRPr>
            </a:lvl1pPr>
          </a:lstStyle>
          <a:p>
            <a:r>
              <a:rPr lang="en-US"/>
              <a:t>Click to edit Master title style</a:t>
            </a:r>
          </a:p>
        </p:txBody>
      </p:sp>
      <p:sp>
        <p:nvSpPr>
          <p:cNvPr id="3" name="Vertical Text Placeholder 2"/>
          <p:cNvSpPr>
            <a:spLocks noGrp="1"/>
          </p:cNvSpPr>
          <p:nvPr>
            <p:ph type="body" orient="vert" idx="1"/>
          </p:nvPr>
        </p:nvSpPr>
        <p:spPr>
          <a:xfrm>
            <a:off x="609600" y="1371601"/>
            <a:ext cx="8026400" cy="4754563"/>
          </a:xfrm>
        </p:spPr>
        <p:txBody>
          <a:bodyPr vert="eaVert"/>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7A674064-2A9D-4A62-B51A-F58AC57FCB1C}"/>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descr="A screenshot of a cell phone&#10;&#10;Description generated with high confidence">
            <a:extLst>
              <a:ext uri="{FF2B5EF4-FFF2-40B4-BE49-F238E27FC236}">
                <a16:creationId xmlns:a16="http://schemas.microsoft.com/office/drawing/2014/main" id="{247049C2-5F22-478A-B0F1-D33C6876A09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3540696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13" name="Text Placeholder 3">
            <a:extLst>
              <a:ext uri="{FF2B5EF4-FFF2-40B4-BE49-F238E27FC236}">
                <a16:creationId xmlns:a16="http://schemas.microsoft.com/office/drawing/2014/main" id="{71852D50-8609-462F-B93A-C7E07ADB7DBD}"/>
              </a:ext>
            </a:extLst>
          </p:cNvPr>
          <p:cNvSpPr>
            <a:spLocks noGrp="1"/>
          </p:cNvSpPr>
          <p:nvPr>
            <p:ph type="body" sz="quarter" idx="13"/>
          </p:nvPr>
        </p:nvSpPr>
        <p:spPr>
          <a:xfrm>
            <a:off x="609600" y="6272741"/>
            <a:ext cx="9132606" cy="138499"/>
          </a:xfrm>
        </p:spPr>
        <p:txBody>
          <a:bodyPr lIns="91440" tIns="0" rIns="91440" bIns="0">
            <a:spAutoFit/>
          </a:bodyPr>
          <a:lstStyle>
            <a:lvl1pPr marL="0" indent="0" algn="just">
              <a:spcBef>
                <a:spcPts val="0"/>
              </a:spcBef>
              <a:buNone/>
              <a:defRPr sz="900">
                <a:latin typeface="Times New Roman" panose="02020603050405020304" pitchFamily="18" charset="0"/>
                <a:cs typeface="Times New Roman" panose="02020603050405020304" pitchFamily="18" charset="0"/>
              </a:defRPr>
            </a:lvl1pPr>
          </a:lstStyle>
          <a:p>
            <a:pPr lvl="0"/>
            <a:endParaRPr lang="en-US"/>
          </a:p>
        </p:txBody>
      </p:sp>
      <p:sp>
        <p:nvSpPr>
          <p:cNvPr id="14" name="Slide Number Placeholder 5">
            <a:extLst>
              <a:ext uri="{FF2B5EF4-FFF2-40B4-BE49-F238E27FC236}">
                <a16:creationId xmlns:a16="http://schemas.microsoft.com/office/drawing/2014/main" id="{FF4AFDC8-7B21-478A-AB78-BB9A0C1AD2AC}"/>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3" name="Picture 2" descr="A screenshot of a cell phone&#10;&#10;Description generated with high confidence">
            <a:extLst>
              <a:ext uri="{FF2B5EF4-FFF2-40B4-BE49-F238E27FC236}">
                <a16:creationId xmlns:a16="http://schemas.microsoft.com/office/drawing/2014/main" id="{0EE82DD2-2AB7-4BC9-9127-FC30DB1C4AB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26613471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6" name="Slide Number Placeholder 5">
            <a:extLst>
              <a:ext uri="{FF2B5EF4-FFF2-40B4-BE49-F238E27FC236}">
                <a16:creationId xmlns:a16="http://schemas.microsoft.com/office/drawing/2014/main" id="{84D084E7-1ECF-4524-B22C-7B6DA770178E}"/>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sp>
        <p:nvSpPr>
          <p:cNvPr id="4" name="Text Placeholder 3">
            <a:extLst>
              <a:ext uri="{FF2B5EF4-FFF2-40B4-BE49-F238E27FC236}">
                <a16:creationId xmlns:a16="http://schemas.microsoft.com/office/drawing/2014/main" id="{CD4A8E3A-EDEC-4FA7-8532-E6CEC88D18B9}"/>
              </a:ext>
            </a:extLst>
          </p:cNvPr>
          <p:cNvSpPr>
            <a:spLocks noGrp="1"/>
          </p:cNvSpPr>
          <p:nvPr>
            <p:ph type="body" sz="quarter" idx="13"/>
          </p:nvPr>
        </p:nvSpPr>
        <p:spPr>
          <a:xfrm>
            <a:off x="609600" y="6272741"/>
            <a:ext cx="9132606" cy="138499"/>
          </a:xfrm>
        </p:spPr>
        <p:txBody>
          <a:bodyPr lIns="91440" tIns="0" rIns="91440" bIns="0">
            <a:spAutoFit/>
          </a:bodyPr>
          <a:lstStyle>
            <a:lvl1pPr marL="0" indent="0" algn="just">
              <a:spcBef>
                <a:spcPts val="0"/>
              </a:spcBef>
              <a:buNone/>
              <a:defRPr sz="900">
                <a:latin typeface="Times New Roman" panose="02020603050405020304" pitchFamily="18" charset="0"/>
                <a:cs typeface="Times New Roman" panose="02020603050405020304" pitchFamily="18" charset="0"/>
              </a:defRPr>
            </a:lvl1pPr>
          </a:lstStyle>
          <a:p>
            <a:pPr lvl="0"/>
            <a:endParaRPr lang="en-US"/>
          </a:p>
        </p:txBody>
      </p:sp>
      <p:sp>
        <p:nvSpPr>
          <p:cNvPr id="12" name="Text Placeholder 11">
            <a:extLst>
              <a:ext uri="{FF2B5EF4-FFF2-40B4-BE49-F238E27FC236}">
                <a16:creationId xmlns:a16="http://schemas.microsoft.com/office/drawing/2014/main" id="{11B3FB1B-B0BD-4B06-BFC5-0DAD78AF4321}"/>
              </a:ext>
            </a:extLst>
          </p:cNvPr>
          <p:cNvSpPr>
            <a:spLocks noGrp="1"/>
          </p:cNvSpPr>
          <p:nvPr>
            <p:ph type="body" sz="quarter" idx="14"/>
          </p:nvPr>
        </p:nvSpPr>
        <p:spPr>
          <a:xfrm>
            <a:off x="609600" y="1371600"/>
            <a:ext cx="4569151" cy="369332"/>
          </a:xfrm>
        </p:spPr>
        <p:txBody>
          <a:bodyPr>
            <a:spAutoFit/>
          </a:bodyPr>
          <a:lstStyle>
            <a:lvl1pPr marL="0" indent="0" algn="ctr">
              <a:spcBef>
                <a:spcPts val="0"/>
              </a:spcBef>
              <a:buNone/>
              <a:defRPr sz="1800" b="1">
                <a:latin typeface="Times New Roman" panose="02020603050405020304" pitchFamily="18" charset="0"/>
                <a:cs typeface="Times New Roman" panose="02020603050405020304" pitchFamily="18" charset="0"/>
              </a:defRPr>
            </a:lvl1pPr>
          </a:lstStyle>
          <a:p>
            <a:pPr lvl="0"/>
            <a:endParaRPr lang="en-US"/>
          </a:p>
        </p:txBody>
      </p:sp>
      <p:sp>
        <p:nvSpPr>
          <p:cNvPr id="13" name="Text Placeholder 11">
            <a:extLst>
              <a:ext uri="{FF2B5EF4-FFF2-40B4-BE49-F238E27FC236}">
                <a16:creationId xmlns:a16="http://schemas.microsoft.com/office/drawing/2014/main" id="{CAF80A27-8138-4BC8-80DE-CE073873D919}"/>
              </a:ext>
            </a:extLst>
          </p:cNvPr>
          <p:cNvSpPr>
            <a:spLocks noGrp="1"/>
          </p:cNvSpPr>
          <p:nvPr>
            <p:ph type="body" sz="quarter" idx="15"/>
          </p:nvPr>
        </p:nvSpPr>
        <p:spPr>
          <a:xfrm>
            <a:off x="7013249" y="1371600"/>
            <a:ext cx="4569151" cy="369332"/>
          </a:xfrm>
        </p:spPr>
        <p:txBody>
          <a:bodyPr>
            <a:spAutoFit/>
          </a:bodyPr>
          <a:lstStyle>
            <a:lvl1pPr marL="0" indent="0" algn="ctr">
              <a:spcBef>
                <a:spcPts val="0"/>
              </a:spcBef>
              <a:buNone/>
              <a:defRPr sz="1800" b="1">
                <a:latin typeface="Times New Roman" panose="02020603050405020304" pitchFamily="18" charset="0"/>
                <a:cs typeface="Times New Roman" panose="02020603050405020304" pitchFamily="18" charset="0"/>
              </a:defRPr>
            </a:lvl1pPr>
          </a:lstStyle>
          <a:p>
            <a:pPr lvl="0"/>
            <a:endParaRPr lang="en-US"/>
          </a:p>
        </p:txBody>
      </p:sp>
      <p:pic>
        <p:nvPicPr>
          <p:cNvPr id="10" name="Picture 9" descr="A screenshot of a cell phone&#10;&#10;Description generated with high confidence">
            <a:extLst>
              <a:ext uri="{FF2B5EF4-FFF2-40B4-BE49-F238E27FC236}">
                <a16:creationId xmlns:a16="http://schemas.microsoft.com/office/drawing/2014/main" id="{3A934495-46D0-4CC3-91F0-010524F9A9E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28759287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4" name="Text Placeholder 3">
            <a:extLst>
              <a:ext uri="{FF2B5EF4-FFF2-40B4-BE49-F238E27FC236}">
                <a16:creationId xmlns:a16="http://schemas.microsoft.com/office/drawing/2014/main" id="{CD4A8E3A-EDEC-4FA7-8532-E6CEC88D18B9}"/>
              </a:ext>
            </a:extLst>
          </p:cNvPr>
          <p:cNvSpPr>
            <a:spLocks noGrp="1"/>
          </p:cNvSpPr>
          <p:nvPr>
            <p:ph type="body" sz="quarter" idx="13"/>
          </p:nvPr>
        </p:nvSpPr>
        <p:spPr>
          <a:xfrm>
            <a:off x="609600" y="6272741"/>
            <a:ext cx="9132606" cy="138499"/>
          </a:xfrm>
        </p:spPr>
        <p:txBody>
          <a:bodyPr lIns="91440" tIns="0" rIns="91440" bIns="0">
            <a:spAutoFit/>
          </a:bodyPr>
          <a:lstStyle>
            <a:lvl1pPr marL="0" indent="0" algn="just">
              <a:spcBef>
                <a:spcPts val="0"/>
              </a:spcBef>
              <a:buNone/>
              <a:defRPr sz="900">
                <a:latin typeface="Times New Roman" panose="02020603050405020304" pitchFamily="18" charset="0"/>
                <a:cs typeface="Times New Roman" panose="02020603050405020304" pitchFamily="18" charset="0"/>
              </a:defRPr>
            </a:lvl1pPr>
          </a:lstStyle>
          <a:p>
            <a:pPr lvl="0"/>
            <a:endParaRPr lang="en-US"/>
          </a:p>
        </p:txBody>
      </p:sp>
      <p:sp>
        <p:nvSpPr>
          <p:cNvPr id="12" name="Text Placeholder 11">
            <a:extLst>
              <a:ext uri="{FF2B5EF4-FFF2-40B4-BE49-F238E27FC236}">
                <a16:creationId xmlns:a16="http://schemas.microsoft.com/office/drawing/2014/main" id="{11B3FB1B-B0BD-4B06-BFC5-0DAD78AF4321}"/>
              </a:ext>
            </a:extLst>
          </p:cNvPr>
          <p:cNvSpPr>
            <a:spLocks noGrp="1"/>
          </p:cNvSpPr>
          <p:nvPr>
            <p:ph type="body" sz="quarter" idx="14"/>
          </p:nvPr>
        </p:nvSpPr>
        <p:spPr>
          <a:xfrm>
            <a:off x="609601" y="1371600"/>
            <a:ext cx="3291840" cy="369332"/>
          </a:xfrm>
        </p:spPr>
        <p:txBody>
          <a:bodyPr wrap="square">
            <a:spAutoFit/>
          </a:bodyPr>
          <a:lstStyle>
            <a:lvl1pPr marL="0" indent="0" algn="ctr">
              <a:spcBef>
                <a:spcPts val="0"/>
              </a:spcBef>
              <a:buNone/>
              <a:defRPr sz="1800" b="1">
                <a:latin typeface="Times New Roman" panose="02020603050405020304" pitchFamily="18" charset="0"/>
                <a:cs typeface="Times New Roman" panose="02020603050405020304" pitchFamily="18" charset="0"/>
              </a:defRPr>
            </a:lvl1pPr>
          </a:lstStyle>
          <a:p>
            <a:pPr lvl="0"/>
            <a:endParaRPr lang="en-US"/>
          </a:p>
        </p:txBody>
      </p:sp>
      <p:sp>
        <p:nvSpPr>
          <p:cNvPr id="13" name="Text Placeholder 11">
            <a:extLst>
              <a:ext uri="{FF2B5EF4-FFF2-40B4-BE49-F238E27FC236}">
                <a16:creationId xmlns:a16="http://schemas.microsoft.com/office/drawing/2014/main" id="{CAF80A27-8138-4BC8-80DE-CE073873D919}"/>
              </a:ext>
            </a:extLst>
          </p:cNvPr>
          <p:cNvSpPr>
            <a:spLocks noGrp="1"/>
          </p:cNvSpPr>
          <p:nvPr>
            <p:ph type="body" sz="quarter" idx="15"/>
          </p:nvPr>
        </p:nvSpPr>
        <p:spPr>
          <a:xfrm>
            <a:off x="8296925" y="1371600"/>
            <a:ext cx="3291840" cy="369332"/>
          </a:xfrm>
        </p:spPr>
        <p:txBody>
          <a:bodyPr>
            <a:spAutoFit/>
          </a:bodyPr>
          <a:lstStyle>
            <a:lvl1pPr marL="0" indent="0" algn="ctr">
              <a:spcBef>
                <a:spcPts val="0"/>
              </a:spcBef>
              <a:buNone/>
              <a:defRPr sz="1800" b="1">
                <a:latin typeface="Times New Roman" panose="02020603050405020304" pitchFamily="18" charset="0"/>
                <a:cs typeface="Times New Roman" panose="02020603050405020304" pitchFamily="18" charset="0"/>
              </a:defRPr>
            </a:lvl1pPr>
          </a:lstStyle>
          <a:p>
            <a:pPr lvl="0"/>
            <a:endParaRPr lang="en-US"/>
          </a:p>
        </p:txBody>
      </p:sp>
      <p:sp>
        <p:nvSpPr>
          <p:cNvPr id="9" name="Text Placeholder 11">
            <a:extLst>
              <a:ext uri="{FF2B5EF4-FFF2-40B4-BE49-F238E27FC236}">
                <a16:creationId xmlns:a16="http://schemas.microsoft.com/office/drawing/2014/main" id="{BD728A5A-41A7-4675-93BA-AC085FBAC215}"/>
              </a:ext>
            </a:extLst>
          </p:cNvPr>
          <p:cNvSpPr>
            <a:spLocks noGrp="1"/>
          </p:cNvSpPr>
          <p:nvPr>
            <p:ph type="body" sz="quarter" idx="16"/>
          </p:nvPr>
        </p:nvSpPr>
        <p:spPr>
          <a:xfrm>
            <a:off x="4454766" y="1371600"/>
            <a:ext cx="3291840" cy="369332"/>
          </a:xfrm>
        </p:spPr>
        <p:txBody>
          <a:bodyPr>
            <a:spAutoFit/>
          </a:bodyPr>
          <a:lstStyle>
            <a:lvl1pPr marL="0" indent="0" algn="ctr">
              <a:spcBef>
                <a:spcPts val="0"/>
              </a:spcBef>
              <a:buNone/>
              <a:defRPr sz="1800" b="1">
                <a:latin typeface="Times New Roman" panose="02020603050405020304" pitchFamily="18" charset="0"/>
                <a:cs typeface="Times New Roman" panose="02020603050405020304" pitchFamily="18" charset="0"/>
              </a:defRPr>
            </a:lvl1pPr>
          </a:lstStyle>
          <a:p>
            <a:pPr lvl="0"/>
            <a:endParaRPr lang="en-US"/>
          </a:p>
        </p:txBody>
      </p:sp>
      <p:sp>
        <p:nvSpPr>
          <p:cNvPr id="10" name="Slide Number Placeholder 5">
            <a:extLst>
              <a:ext uri="{FF2B5EF4-FFF2-40B4-BE49-F238E27FC236}">
                <a16:creationId xmlns:a16="http://schemas.microsoft.com/office/drawing/2014/main" id="{03E9A446-C064-4EBC-8D00-B86C9DFBB10E}"/>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8" name="Picture 7" descr="A screenshot of a cell phone&#10;&#10;Description generated with high confidence">
            <a:extLst>
              <a:ext uri="{FF2B5EF4-FFF2-40B4-BE49-F238E27FC236}">
                <a16:creationId xmlns:a16="http://schemas.microsoft.com/office/drawing/2014/main" id="{B8A9008D-6BF6-462E-840D-24205CF126F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25062894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13" name="Text Placeholder 3">
            <a:extLst>
              <a:ext uri="{FF2B5EF4-FFF2-40B4-BE49-F238E27FC236}">
                <a16:creationId xmlns:a16="http://schemas.microsoft.com/office/drawing/2014/main" id="{71852D50-8609-462F-B93A-C7E07ADB7DBD}"/>
              </a:ext>
            </a:extLst>
          </p:cNvPr>
          <p:cNvSpPr>
            <a:spLocks noGrp="1"/>
          </p:cNvSpPr>
          <p:nvPr>
            <p:ph type="body" sz="quarter" idx="13"/>
          </p:nvPr>
        </p:nvSpPr>
        <p:spPr>
          <a:xfrm>
            <a:off x="609600" y="6272741"/>
            <a:ext cx="9132606" cy="138499"/>
          </a:xfrm>
        </p:spPr>
        <p:txBody>
          <a:bodyPr lIns="91440" tIns="0" rIns="91440" bIns="0">
            <a:spAutoFit/>
          </a:bodyPr>
          <a:lstStyle>
            <a:lvl1pPr marL="0" indent="0" algn="just">
              <a:spcBef>
                <a:spcPts val="0"/>
              </a:spcBef>
              <a:buNone/>
              <a:defRPr sz="900">
                <a:latin typeface="Times New Roman" panose="02020603050405020304" pitchFamily="18" charset="0"/>
                <a:cs typeface="Times New Roman" panose="02020603050405020304" pitchFamily="18" charset="0"/>
              </a:defRPr>
            </a:lvl1pPr>
          </a:lstStyle>
          <a:p>
            <a:pPr lvl="0"/>
            <a:endParaRPr lang="en-US"/>
          </a:p>
        </p:txBody>
      </p:sp>
      <p:sp>
        <p:nvSpPr>
          <p:cNvPr id="14" name="Slide Number Placeholder 5">
            <a:extLst>
              <a:ext uri="{FF2B5EF4-FFF2-40B4-BE49-F238E27FC236}">
                <a16:creationId xmlns:a16="http://schemas.microsoft.com/office/drawing/2014/main" id="{FF4AFDC8-7B21-478A-AB78-BB9A0C1AD2AC}"/>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00527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endParaRPr lang="en-US" dirty="0">
              <a:solidFill>
                <a:prstClr val="black">
                  <a:tint val="75000"/>
                </a:prstClr>
              </a:solidFill>
            </a:endParaRPr>
          </a:p>
        </p:txBody>
      </p:sp>
      <p:sp>
        <p:nvSpPr>
          <p:cNvPr id="10" name="Footer Placeholder 9"/>
          <p:cNvSpPr>
            <a:spLocks noGrp="1"/>
          </p:cNvSpPr>
          <p:nvPr>
            <p:ph type="ftr" sz="quarter" idx="11"/>
          </p:nvPr>
        </p:nvSpPr>
        <p:spPr/>
        <p:txBody>
          <a:bodyPr/>
          <a:lstStyle/>
          <a:p>
            <a:endParaRPr lang="en-US" dirty="0">
              <a:solidFill>
                <a:prstClr val="black">
                  <a:tint val="75000"/>
                </a:prstClr>
              </a:solidFill>
            </a:endParaRPr>
          </a:p>
        </p:txBody>
      </p:sp>
      <p:sp>
        <p:nvSpPr>
          <p:cNvPr id="11" name="Slide Number Placeholder 10"/>
          <p:cNvSpPr>
            <a:spLocks noGrp="1"/>
          </p:cNvSpPr>
          <p:nvPr>
            <p:ph type="sldNum" sz="quarter" idx="12"/>
          </p:nvPr>
        </p:nvSpPr>
        <p:spPr/>
        <p:txBody>
          <a:bodyPr/>
          <a:lstStyle>
            <a:lvl1pPr>
              <a:defRPr b="1"/>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sp>
        <p:nvSpPr>
          <p:cNvPr id="7"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1730599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108430"/>
          </a:xfrm>
        </p:spPr>
        <p:txBody>
          <a:bodyPr>
            <a:normAutofit/>
          </a:bodyPr>
          <a:lstStyle>
            <a:lvl1pPr>
              <a:defRPr sz="4000" b="1">
                <a:solidFill>
                  <a:schemeClr val="tx1"/>
                </a:solidFill>
              </a:defRPr>
            </a:lvl1pPr>
          </a:lstStyle>
          <a:p>
            <a:r>
              <a:rPr lang="en-US"/>
              <a:t>Click to edit Master title style</a:t>
            </a:r>
          </a:p>
        </p:txBody>
      </p:sp>
      <p:sp>
        <p:nvSpPr>
          <p:cNvPr id="3" name="Subtitle 2"/>
          <p:cNvSpPr>
            <a:spLocks noGrp="1"/>
          </p:cNvSpPr>
          <p:nvPr>
            <p:ph type="subTitle" idx="1"/>
          </p:nvPr>
        </p:nvSpPr>
        <p:spPr>
          <a:xfrm>
            <a:off x="1828800" y="3886200"/>
            <a:ext cx="8534400" cy="899445"/>
          </a:xfrm>
        </p:spPr>
        <p:txBody>
          <a:bodyPr>
            <a:normAutofit/>
          </a:bodyPr>
          <a:lstStyle>
            <a:lvl1pPr marL="0" indent="0" algn="ctr">
              <a:buNone/>
              <a:defRPr sz="3000">
                <a:solidFill>
                  <a:schemeClr val="tx1"/>
                </a:solidFill>
                <a:latin typeface="Arial Narrow" panose="020B0606020202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11511843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_PG_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605493"/>
            <a:ext cx="10363200" cy="1470025"/>
          </a:xfrm>
        </p:spPr>
        <p:txBody>
          <a:bodyPr>
            <a:normAutofit/>
          </a:bodyPr>
          <a:lstStyle>
            <a:lvl1pPr>
              <a:defRPr sz="4000" b="1">
                <a:solidFill>
                  <a:schemeClr val="tx1"/>
                </a:solidFill>
              </a:defRPr>
            </a:lvl1pPr>
          </a:lstStyle>
          <a:p>
            <a:r>
              <a:rPr lang="en-US"/>
              <a:t>Click to edit Master title style</a:t>
            </a:r>
          </a:p>
        </p:txBody>
      </p:sp>
      <p:sp>
        <p:nvSpPr>
          <p:cNvPr id="3" name="Subtitle 2"/>
          <p:cNvSpPr>
            <a:spLocks noGrp="1"/>
          </p:cNvSpPr>
          <p:nvPr>
            <p:ph type="subTitle" idx="1"/>
          </p:nvPr>
        </p:nvSpPr>
        <p:spPr>
          <a:xfrm>
            <a:off x="1828800" y="3445931"/>
            <a:ext cx="8534400" cy="762000"/>
          </a:xfrm>
        </p:spPr>
        <p:txBody>
          <a:bodyPr>
            <a:normAutofit/>
          </a:bodyPr>
          <a:lstStyle>
            <a:lvl1pPr marL="0" indent="0" algn="ctr">
              <a:buNone/>
              <a:defRPr sz="3000" b="0">
                <a:solidFill>
                  <a:schemeClr val="tx1"/>
                </a:solidFill>
                <a:latin typeface="Arial Narrow" panose="020B0606020202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5" name="Picture 4">
            <a:extLst>
              <a:ext uri="{FF2B5EF4-FFF2-40B4-BE49-F238E27FC236}">
                <a16:creationId xmlns:a16="http://schemas.microsoft.com/office/drawing/2014/main" id="{083C250F-0C3F-4E86-9044-56C36D049B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192000" cy="1235080"/>
          </a:xfrm>
          <a:prstGeom prst="rect">
            <a:avLst/>
          </a:prstGeom>
          <a:solidFill>
            <a:srgbClr val="A51222"/>
          </a:solidFill>
        </p:spPr>
      </p:pic>
      <p:pic>
        <p:nvPicPr>
          <p:cNvPr id="9" name="Picture 8" descr="A screenshot of a cell phone&#10;&#10;Description generated with high confidence">
            <a:extLst>
              <a:ext uri="{FF2B5EF4-FFF2-40B4-BE49-F238E27FC236}">
                <a16:creationId xmlns:a16="http://schemas.microsoft.com/office/drawing/2014/main" id="{6DFF5E62-FAB9-4CD4-B95C-99C1FE08913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3833" y="4985170"/>
            <a:ext cx="4846320" cy="1496658"/>
          </a:xfrm>
          <a:prstGeom prst="rect">
            <a:avLst/>
          </a:prstGeom>
        </p:spPr>
      </p:pic>
    </p:spTree>
    <p:extLst>
      <p:ext uri="{BB962C8B-B14F-4D97-AF65-F5344CB8AC3E}">
        <p14:creationId xmlns:p14="http://schemas.microsoft.com/office/powerpoint/2010/main" val="42449037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normAutofit/>
          </a:bodyPr>
          <a:lstStyle>
            <a:lvl1pPr algn="l">
              <a:defRPr sz="3600" b="1" cap="all">
                <a:solidFill>
                  <a:schemeClr val="tx1"/>
                </a:solidFill>
                <a:latin typeface="Arial Narrow" panose="020B0606020202030204" pitchFamily="34" charset="0"/>
              </a:defRPr>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solidFill>
                <a:latin typeface="Arial Narrow" panose="020B0606020202030204" pitchFamily="34" charset="0"/>
                <a:cs typeface="Times New Roman" panose="02020603050405020304"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6" name="Picture 5" descr="A screenshot of a cell phone&#10;&#10;Description generated with high confidence">
            <a:extLst>
              <a:ext uri="{FF2B5EF4-FFF2-40B4-BE49-F238E27FC236}">
                <a16:creationId xmlns:a16="http://schemas.microsoft.com/office/drawing/2014/main" id="{733433FA-02EF-4944-B14D-C191A83F19D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27105755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1"/>
            <a:ext cx="5384800" cy="4525963"/>
          </a:xfrm>
        </p:spPr>
        <p:txBody>
          <a:bodyPr/>
          <a:lstStyle>
            <a:lvl1pPr>
              <a:defRPr sz="2800">
                <a:latin typeface="Arial Narrow" panose="020B0606020202030204" pitchFamily="34" charset="0"/>
                <a:cs typeface="Times New Roman" panose="02020603050405020304" pitchFamily="18" charset="0"/>
              </a:defRPr>
            </a:lvl1pPr>
            <a:lvl2pPr>
              <a:defRPr sz="2400">
                <a:latin typeface="Arial Narrow" panose="020B0606020202030204" pitchFamily="34" charset="0"/>
                <a:cs typeface="Times New Roman" panose="02020603050405020304" pitchFamily="18" charset="0"/>
              </a:defRPr>
            </a:lvl2pPr>
            <a:lvl3pPr>
              <a:defRPr sz="2000">
                <a:latin typeface="Arial Narrow" panose="020B0606020202030204" pitchFamily="34" charset="0"/>
                <a:cs typeface="Times New Roman" panose="02020603050405020304" pitchFamily="18" charset="0"/>
              </a:defRPr>
            </a:lvl3pPr>
            <a:lvl4pPr>
              <a:defRPr sz="1800">
                <a:latin typeface="Arial Narrow" panose="020B0606020202030204" pitchFamily="34" charset="0"/>
                <a:cs typeface="Times New Roman" panose="02020603050405020304" pitchFamily="18" charset="0"/>
              </a:defRPr>
            </a:lvl4pPr>
            <a:lvl5pPr>
              <a:defRPr sz="1800">
                <a:latin typeface="Arial Narrow" panose="020B0606020202030204" pitchFamily="34" charset="0"/>
                <a:cs typeface="Times New Roman" panose="02020603050405020304" pitchFamily="18"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atin typeface="Arial Narrow" panose="020B0606020202030204" pitchFamily="34" charset="0"/>
                <a:cs typeface="Times New Roman" panose="02020603050405020304" pitchFamily="18" charset="0"/>
              </a:defRPr>
            </a:lvl1pPr>
            <a:lvl2pPr>
              <a:defRPr sz="2400">
                <a:latin typeface="Arial Narrow" panose="020B0606020202030204" pitchFamily="34" charset="0"/>
                <a:cs typeface="Times New Roman" panose="02020603050405020304" pitchFamily="18" charset="0"/>
              </a:defRPr>
            </a:lvl2pPr>
            <a:lvl3pPr>
              <a:defRPr sz="2000">
                <a:latin typeface="Arial Narrow" panose="020B0606020202030204" pitchFamily="34" charset="0"/>
                <a:cs typeface="Times New Roman" panose="02020603050405020304" pitchFamily="18" charset="0"/>
              </a:defRPr>
            </a:lvl3pPr>
            <a:lvl4pPr>
              <a:defRPr sz="1800">
                <a:latin typeface="Arial Narrow" panose="020B0606020202030204" pitchFamily="34" charset="0"/>
                <a:cs typeface="Times New Roman" panose="02020603050405020304" pitchFamily="18" charset="0"/>
              </a:defRPr>
            </a:lvl4pPr>
            <a:lvl5pPr>
              <a:defRPr sz="1800">
                <a:latin typeface="Arial Narrow" panose="020B0606020202030204" pitchFamily="34" charset="0"/>
                <a:cs typeface="Times New Roman" panose="02020603050405020304" pitchFamily="18"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12" name="Slide Number Placeholder 5">
            <a:extLst>
              <a:ext uri="{FF2B5EF4-FFF2-40B4-BE49-F238E27FC236}">
                <a16:creationId xmlns:a16="http://schemas.microsoft.com/office/drawing/2014/main" id="{B78F8D55-8F92-4785-8E63-6E5C3FAA898E}"/>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8" name="Picture 7" descr="A screenshot of a cell phone&#10;&#10;Description generated with high confidence">
            <a:extLst>
              <a:ext uri="{FF2B5EF4-FFF2-40B4-BE49-F238E27FC236}">
                <a16:creationId xmlns:a16="http://schemas.microsoft.com/office/drawing/2014/main" id="{F852AD56-F471-4F62-B2A6-278726F600E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178965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_PG_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605493"/>
            <a:ext cx="10363200" cy="1470025"/>
          </a:xfrm>
        </p:spPr>
        <p:txBody>
          <a:bodyPr>
            <a:normAutofit/>
          </a:bodyPr>
          <a:lstStyle>
            <a:lvl1pPr>
              <a:defRPr sz="4000" b="1">
                <a:solidFill>
                  <a:schemeClr val="tx1"/>
                </a:solidFill>
              </a:defRPr>
            </a:lvl1pPr>
          </a:lstStyle>
          <a:p>
            <a:r>
              <a:rPr lang="en-US"/>
              <a:t>Click to edit Master title style</a:t>
            </a:r>
          </a:p>
        </p:txBody>
      </p:sp>
      <p:sp>
        <p:nvSpPr>
          <p:cNvPr id="3" name="Subtitle 2"/>
          <p:cNvSpPr>
            <a:spLocks noGrp="1"/>
          </p:cNvSpPr>
          <p:nvPr>
            <p:ph type="subTitle" idx="1"/>
          </p:nvPr>
        </p:nvSpPr>
        <p:spPr>
          <a:xfrm>
            <a:off x="1828800" y="3445931"/>
            <a:ext cx="8534400" cy="762000"/>
          </a:xfrm>
        </p:spPr>
        <p:txBody>
          <a:bodyPr>
            <a:normAutofit/>
          </a:bodyPr>
          <a:lstStyle>
            <a:lvl1pPr marL="0" indent="0" algn="ctr">
              <a:buNone/>
              <a:defRPr sz="3000" b="0">
                <a:solidFill>
                  <a:schemeClr val="tx1"/>
                </a:solidFill>
                <a:latin typeface="Arial Narrow" panose="020B0606020202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5" name="Picture 4">
            <a:extLst>
              <a:ext uri="{FF2B5EF4-FFF2-40B4-BE49-F238E27FC236}">
                <a16:creationId xmlns:a16="http://schemas.microsoft.com/office/drawing/2014/main" id="{083C250F-0C3F-4E86-9044-56C36D049B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192000" cy="1235080"/>
          </a:xfrm>
          <a:prstGeom prst="rect">
            <a:avLst/>
          </a:prstGeom>
          <a:solidFill>
            <a:srgbClr val="A51222"/>
          </a:solidFill>
        </p:spPr>
      </p:pic>
      <p:pic>
        <p:nvPicPr>
          <p:cNvPr id="9" name="Picture 8" descr="A screenshot of a cell phone&#10;&#10;Description generated with high confidence">
            <a:extLst>
              <a:ext uri="{FF2B5EF4-FFF2-40B4-BE49-F238E27FC236}">
                <a16:creationId xmlns:a16="http://schemas.microsoft.com/office/drawing/2014/main" id="{6DFF5E62-FAB9-4CD4-B95C-99C1FE08913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3833" y="4985170"/>
            <a:ext cx="4846320" cy="1496658"/>
          </a:xfrm>
          <a:prstGeom prst="rect">
            <a:avLst/>
          </a:prstGeom>
        </p:spPr>
      </p:pic>
    </p:spTree>
    <p:extLst>
      <p:ext uri="{BB962C8B-B14F-4D97-AF65-F5344CB8AC3E}">
        <p14:creationId xmlns:p14="http://schemas.microsoft.com/office/powerpoint/2010/main" val="31157501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p:spPr>
        <p:txBody>
          <a:bodyPr anchor="b">
            <a:noAutofit/>
          </a:bodyPr>
          <a:lstStyle>
            <a:lvl1pPr marL="0" indent="0">
              <a:buNone/>
              <a:defRPr sz="2400" b="1">
                <a:latin typeface="Arial Narrow" panose="020B0606020202030204" pitchFamily="34"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atin typeface="Arial Narrow" panose="020B0606020202030204" pitchFamily="34" charset="0"/>
                <a:cs typeface="Times New Roman" panose="02020603050405020304" pitchFamily="18" charset="0"/>
              </a:defRPr>
            </a:lvl1pPr>
            <a:lvl2pPr>
              <a:defRPr sz="2000">
                <a:latin typeface="Arial Narrow" panose="020B0606020202030204" pitchFamily="34" charset="0"/>
                <a:cs typeface="Times New Roman" panose="02020603050405020304" pitchFamily="18" charset="0"/>
              </a:defRPr>
            </a:lvl2pPr>
            <a:lvl3pPr>
              <a:defRPr sz="1800">
                <a:latin typeface="Arial Narrow" panose="020B0606020202030204" pitchFamily="34" charset="0"/>
                <a:cs typeface="Times New Roman" panose="02020603050405020304" pitchFamily="18" charset="0"/>
              </a:defRPr>
            </a:lvl3pPr>
            <a:lvl4pPr>
              <a:defRPr sz="1600">
                <a:latin typeface="Arial Narrow" panose="020B0606020202030204" pitchFamily="34" charset="0"/>
                <a:cs typeface="Times New Roman" panose="02020603050405020304" pitchFamily="18" charset="0"/>
              </a:defRPr>
            </a:lvl4pPr>
            <a:lvl5pPr>
              <a:defRPr sz="1600">
                <a:latin typeface="Arial Narrow" panose="020B0606020202030204" pitchFamily="34" charset="0"/>
                <a:cs typeface="Times New Roman" panose="02020603050405020304" pitchFamily="18"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atin typeface="Arial Narrow" panose="020B0606020202030204" pitchFamily="34"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atin typeface="Arial Narrow" panose="020B0606020202030204" pitchFamily="34" charset="0"/>
                <a:cs typeface="Times New Roman" panose="02020603050405020304" pitchFamily="18" charset="0"/>
              </a:defRPr>
            </a:lvl1pPr>
            <a:lvl2pPr>
              <a:defRPr sz="2000">
                <a:latin typeface="Arial Narrow" panose="020B0606020202030204" pitchFamily="34" charset="0"/>
                <a:cs typeface="Times New Roman" panose="02020603050405020304" pitchFamily="18" charset="0"/>
              </a:defRPr>
            </a:lvl2pPr>
            <a:lvl3pPr>
              <a:defRPr sz="1800">
                <a:latin typeface="Arial Narrow" panose="020B0606020202030204" pitchFamily="34" charset="0"/>
                <a:cs typeface="Times New Roman" panose="02020603050405020304" pitchFamily="18" charset="0"/>
              </a:defRPr>
            </a:lvl3pPr>
            <a:lvl4pPr>
              <a:defRPr sz="1600">
                <a:latin typeface="Arial Narrow" panose="020B0606020202030204" pitchFamily="34" charset="0"/>
                <a:cs typeface="Times New Roman" panose="02020603050405020304" pitchFamily="18" charset="0"/>
              </a:defRPr>
            </a:lvl4pPr>
            <a:lvl5pPr>
              <a:defRPr sz="1600">
                <a:latin typeface="Arial Narrow" panose="020B0606020202030204" pitchFamily="34" charset="0"/>
                <a:cs typeface="Times New Roman" panose="02020603050405020304" pitchFamily="18"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14" name="Slide Number Placeholder 5">
            <a:extLst>
              <a:ext uri="{FF2B5EF4-FFF2-40B4-BE49-F238E27FC236}">
                <a16:creationId xmlns:a16="http://schemas.microsoft.com/office/drawing/2014/main" id="{C1B8464F-73A8-4A67-9E06-39C80ABA31BC}"/>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10" name="Picture 9" descr="A screenshot of a cell phone&#10;&#10;Description generated with high confidence">
            <a:extLst>
              <a:ext uri="{FF2B5EF4-FFF2-40B4-BE49-F238E27FC236}">
                <a16:creationId xmlns:a16="http://schemas.microsoft.com/office/drawing/2014/main" id="{B833D831-CB6F-4EF4-AD40-FDE65D422C7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38757344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8274A297-7914-4732-A988-54705EA9229D}"/>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5" name="Picture 4" descr="A screenshot of a cell phone&#10;&#10;Description generated with high confidence">
            <a:extLst>
              <a:ext uri="{FF2B5EF4-FFF2-40B4-BE49-F238E27FC236}">
                <a16:creationId xmlns:a16="http://schemas.microsoft.com/office/drawing/2014/main" id="{618208EA-B15E-4462-A45C-33B4B80F884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10125505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6733" y="1435101"/>
            <a:ext cx="6815667" cy="4691063"/>
          </a:xfrm>
        </p:spPr>
        <p:txBody>
          <a:bodyPr/>
          <a:lstStyle>
            <a:lvl1pPr>
              <a:defRPr sz="3200">
                <a:latin typeface="Arial Narrow" panose="020B0606020202030204" pitchFamily="34" charset="0"/>
              </a:defRPr>
            </a:lvl1pPr>
            <a:lvl2pPr>
              <a:defRPr sz="2800">
                <a:latin typeface="Arial Narrow" panose="020B0606020202030204" pitchFamily="34" charset="0"/>
              </a:defRPr>
            </a:lvl2pPr>
            <a:lvl3pPr>
              <a:defRPr sz="2400">
                <a:latin typeface="Arial Narrow" panose="020B0606020202030204" pitchFamily="34" charset="0"/>
              </a:defRPr>
            </a:lvl3pPr>
            <a:lvl4pPr>
              <a:defRPr sz="2000">
                <a:latin typeface="Arial Narrow" panose="020B0606020202030204" pitchFamily="34" charset="0"/>
              </a:defRPr>
            </a:lvl4pPr>
            <a:lvl5pPr>
              <a:defRPr sz="2000">
                <a:latin typeface="Arial Narrow" panose="020B0606020202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atin typeface="Arial Narrow" panose="020B0606020202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12" name="Slide Number Placeholder 5">
            <a:extLst>
              <a:ext uri="{FF2B5EF4-FFF2-40B4-BE49-F238E27FC236}">
                <a16:creationId xmlns:a16="http://schemas.microsoft.com/office/drawing/2014/main" id="{A7A7B564-D21D-49E6-9D5E-40943B8077D8}"/>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8" name="Picture 7" descr="A screenshot of a cell phone&#10;&#10;Description generated with high confidence">
            <a:extLst>
              <a:ext uri="{FF2B5EF4-FFF2-40B4-BE49-F238E27FC236}">
                <a16:creationId xmlns:a16="http://schemas.microsoft.com/office/drawing/2014/main" id="{F7D1A5A7-4CDF-4B65-BF8F-DAC2A4D10DE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34647075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atin typeface="Arial Narrow" panose="020B0606020202030204" pitchFamily="34" charset="0"/>
              </a:defRPr>
            </a:lvl1pPr>
          </a:lstStyle>
          <a:p>
            <a:r>
              <a:rPr lang="en-US"/>
              <a:t>Click to edit Master title style</a:t>
            </a:r>
          </a:p>
        </p:txBody>
      </p:sp>
      <p:sp>
        <p:nvSpPr>
          <p:cNvPr id="3" name="Picture Placeholder 2"/>
          <p:cNvSpPr>
            <a:spLocks noGrp="1"/>
          </p:cNvSpPr>
          <p:nvPr>
            <p:ph type="pic" idx="1"/>
          </p:nvPr>
        </p:nvSpPr>
        <p:spPr>
          <a:xfrm>
            <a:off x="2389717" y="1388225"/>
            <a:ext cx="7315200" cy="33393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atin typeface="Arial Narrow" panose="020B0606020202030204" pitchFamily="34" charset="0"/>
                <a:cs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Slide Number Placeholder 5">
            <a:extLst>
              <a:ext uri="{FF2B5EF4-FFF2-40B4-BE49-F238E27FC236}">
                <a16:creationId xmlns:a16="http://schemas.microsoft.com/office/drawing/2014/main" id="{58C4FC1D-25FC-42D1-BFB9-7563F024DE9D}"/>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8" name="Picture 7" descr="A screenshot of a cell phone&#10;&#10;Description generated with high confidence">
            <a:extLst>
              <a:ext uri="{FF2B5EF4-FFF2-40B4-BE49-F238E27FC236}">
                <a16:creationId xmlns:a16="http://schemas.microsoft.com/office/drawing/2014/main" id="{0019BA10-3247-4CEE-A70B-10C857905D6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17908450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lvl1pPr>
              <a:defRPr>
                <a:latin typeface="Arial Narrow" panose="020B0606020202030204" pitchFamily="34" charset="0"/>
                <a:cs typeface="Times New Roman" panose="02020603050405020304" pitchFamily="18" charset="0"/>
              </a:defRPr>
            </a:lvl1pPr>
            <a:lvl2pPr>
              <a:defRPr>
                <a:latin typeface="Arial Narrow" panose="020B0606020202030204" pitchFamily="34" charset="0"/>
                <a:cs typeface="Times New Roman" panose="02020603050405020304" pitchFamily="18" charset="0"/>
              </a:defRPr>
            </a:lvl2pPr>
            <a:lvl3pPr>
              <a:defRPr>
                <a:latin typeface="Arial Narrow" panose="020B0606020202030204" pitchFamily="34" charset="0"/>
                <a:cs typeface="Times New Roman" panose="02020603050405020304" pitchFamily="18" charset="0"/>
              </a:defRPr>
            </a:lvl3pPr>
            <a:lvl4pPr>
              <a:defRPr>
                <a:latin typeface="Arial Narrow" panose="020B0606020202030204" pitchFamily="34" charset="0"/>
                <a:cs typeface="Times New Roman" panose="02020603050405020304" pitchFamily="18" charset="0"/>
              </a:defRPr>
            </a:lvl4pPr>
            <a:lvl5pPr>
              <a:defRPr>
                <a:latin typeface="Arial Narrow" panose="020B0606020202030204" pitchFamily="34" charset="0"/>
                <a:cs typeface="Times New Roman" panose="02020603050405020304"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11" name="Slide Number Placeholder 5">
            <a:extLst>
              <a:ext uri="{FF2B5EF4-FFF2-40B4-BE49-F238E27FC236}">
                <a16:creationId xmlns:a16="http://schemas.microsoft.com/office/drawing/2014/main" id="{0208CEE3-7127-4DDD-AEBB-C4A8342F2B74}"/>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descr="A screenshot of a cell phone&#10;&#10;Description generated with high confidence">
            <a:extLst>
              <a:ext uri="{FF2B5EF4-FFF2-40B4-BE49-F238E27FC236}">
                <a16:creationId xmlns:a16="http://schemas.microsoft.com/office/drawing/2014/main" id="{CA2DFC6F-224D-469A-A10A-065DA231A7C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4390301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371601"/>
            <a:ext cx="2743200" cy="4754563"/>
          </a:xfrm>
        </p:spPr>
        <p:txBody>
          <a:bodyPr vert="eaVert"/>
          <a:lstStyle>
            <a:lvl1pPr>
              <a:defRPr>
                <a:solidFill>
                  <a:schemeClr val="tx1"/>
                </a:solidFill>
                <a:latin typeface="Times New Roman" panose="02020603050405020304" pitchFamily="18" charset="0"/>
                <a:cs typeface="Times New Roman" panose="02020603050405020304" pitchFamily="18" charset="0"/>
              </a:defRPr>
            </a:lvl1pPr>
          </a:lstStyle>
          <a:p>
            <a:r>
              <a:rPr lang="en-US"/>
              <a:t>Click to edit Master title style</a:t>
            </a:r>
          </a:p>
        </p:txBody>
      </p:sp>
      <p:sp>
        <p:nvSpPr>
          <p:cNvPr id="3" name="Vertical Text Placeholder 2"/>
          <p:cNvSpPr>
            <a:spLocks noGrp="1"/>
          </p:cNvSpPr>
          <p:nvPr>
            <p:ph type="body" orient="vert" idx="1"/>
          </p:nvPr>
        </p:nvSpPr>
        <p:spPr>
          <a:xfrm>
            <a:off x="609600" y="1371601"/>
            <a:ext cx="8026400" cy="4754563"/>
          </a:xfrm>
        </p:spPr>
        <p:txBody>
          <a:bodyPr vert="eaVert"/>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7A674064-2A9D-4A62-B51A-F58AC57FCB1C}"/>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descr="A screenshot of a cell phone&#10;&#10;Description generated with high confidence">
            <a:extLst>
              <a:ext uri="{FF2B5EF4-FFF2-40B4-BE49-F238E27FC236}">
                <a16:creationId xmlns:a16="http://schemas.microsoft.com/office/drawing/2014/main" id="{247049C2-5F22-478A-B0F1-D33C6876A09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36478454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13" name="Text Placeholder 3">
            <a:extLst>
              <a:ext uri="{FF2B5EF4-FFF2-40B4-BE49-F238E27FC236}">
                <a16:creationId xmlns:a16="http://schemas.microsoft.com/office/drawing/2014/main" id="{71852D50-8609-462F-B93A-C7E07ADB7DBD}"/>
              </a:ext>
            </a:extLst>
          </p:cNvPr>
          <p:cNvSpPr>
            <a:spLocks noGrp="1"/>
          </p:cNvSpPr>
          <p:nvPr>
            <p:ph type="body" sz="quarter" idx="13"/>
          </p:nvPr>
        </p:nvSpPr>
        <p:spPr>
          <a:xfrm>
            <a:off x="609600" y="6272741"/>
            <a:ext cx="9132606" cy="138499"/>
          </a:xfrm>
        </p:spPr>
        <p:txBody>
          <a:bodyPr lIns="91440" tIns="0" rIns="91440" bIns="0">
            <a:spAutoFit/>
          </a:bodyPr>
          <a:lstStyle>
            <a:lvl1pPr marL="0" indent="0" algn="just">
              <a:spcBef>
                <a:spcPts val="0"/>
              </a:spcBef>
              <a:buNone/>
              <a:defRPr sz="900">
                <a:latin typeface="Times New Roman" panose="02020603050405020304" pitchFamily="18" charset="0"/>
                <a:cs typeface="Times New Roman" panose="02020603050405020304" pitchFamily="18" charset="0"/>
              </a:defRPr>
            </a:lvl1pPr>
          </a:lstStyle>
          <a:p>
            <a:pPr lvl="0"/>
            <a:endParaRPr lang="en-US"/>
          </a:p>
        </p:txBody>
      </p:sp>
      <p:sp>
        <p:nvSpPr>
          <p:cNvPr id="14" name="Slide Number Placeholder 5">
            <a:extLst>
              <a:ext uri="{FF2B5EF4-FFF2-40B4-BE49-F238E27FC236}">
                <a16:creationId xmlns:a16="http://schemas.microsoft.com/office/drawing/2014/main" id="{FF4AFDC8-7B21-478A-AB78-BB9A0C1AD2AC}"/>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3" name="Picture 2" descr="A screenshot of a cell phone&#10;&#10;Description generated with high confidence">
            <a:extLst>
              <a:ext uri="{FF2B5EF4-FFF2-40B4-BE49-F238E27FC236}">
                <a16:creationId xmlns:a16="http://schemas.microsoft.com/office/drawing/2014/main" id="{0EE82DD2-2AB7-4BC9-9127-FC30DB1C4AB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36909084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6" name="Slide Number Placeholder 5">
            <a:extLst>
              <a:ext uri="{FF2B5EF4-FFF2-40B4-BE49-F238E27FC236}">
                <a16:creationId xmlns:a16="http://schemas.microsoft.com/office/drawing/2014/main" id="{84D084E7-1ECF-4524-B22C-7B6DA770178E}"/>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sp>
        <p:nvSpPr>
          <p:cNvPr id="4" name="Text Placeholder 3">
            <a:extLst>
              <a:ext uri="{FF2B5EF4-FFF2-40B4-BE49-F238E27FC236}">
                <a16:creationId xmlns:a16="http://schemas.microsoft.com/office/drawing/2014/main" id="{CD4A8E3A-EDEC-4FA7-8532-E6CEC88D18B9}"/>
              </a:ext>
            </a:extLst>
          </p:cNvPr>
          <p:cNvSpPr>
            <a:spLocks noGrp="1"/>
          </p:cNvSpPr>
          <p:nvPr>
            <p:ph type="body" sz="quarter" idx="13"/>
          </p:nvPr>
        </p:nvSpPr>
        <p:spPr>
          <a:xfrm>
            <a:off x="609600" y="6272741"/>
            <a:ext cx="9132606" cy="138499"/>
          </a:xfrm>
        </p:spPr>
        <p:txBody>
          <a:bodyPr lIns="91440" tIns="0" rIns="91440" bIns="0">
            <a:spAutoFit/>
          </a:bodyPr>
          <a:lstStyle>
            <a:lvl1pPr marL="0" indent="0" algn="just">
              <a:spcBef>
                <a:spcPts val="0"/>
              </a:spcBef>
              <a:buNone/>
              <a:defRPr sz="900">
                <a:latin typeface="Times New Roman" panose="02020603050405020304" pitchFamily="18" charset="0"/>
                <a:cs typeface="Times New Roman" panose="02020603050405020304" pitchFamily="18" charset="0"/>
              </a:defRPr>
            </a:lvl1pPr>
          </a:lstStyle>
          <a:p>
            <a:pPr lvl="0"/>
            <a:endParaRPr lang="en-US"/>
          </a:p>
        </p:txBody>
      </p:sp>
      <p:sp>
        <p:nvSpPr>
          <p:cNvPr id="12" name="Text Placeholder 11">
            <a:extLst>
              <a:ext uri="{FF2B5EF4-FFF2-40B4-BE49-F238E27FC236}">
                <a16:creationId xmlns:a16="http://schemas.microsoft.com/office/drawing/2014/main" id="{11B3FB1B-B0BD-4B06-BFC5-0DAD78AF4321}"/>
              </a:ext>
            </a:extLst>
          </p:cNvPr>
          <p:cNvSpPr>
            <a:spLocks noGrp="1"/>
          </p:cNvSpPr>
          <p:nvPr>
            <p:ph type="body" sz="quarter" idx="14"/>
          </p:nvPr>
        </p:nvSpPr>
        <p:spPr>
          <a:xfrm>
            <a:off x="609600" y="1371600"/>
            <a:ext cx="4569151" cy="369332"/>
          </a:xfrm>
        </p:spPr>
        <p:txBody>
          <a:bodyPr>
            <a:spAutoFit/>
          </a:bodyPr>
          <a:lstStyle>
            <a:lvl1pPr marL="0" indent="0" algn="ctr">
              <a:spcBef>
                <a:spcPts val="0"/>
              </a:spcBef>
              <a:buNone/>
              <a:defRPr sz="1800" b="1">
                <a:latin typeface="Times New Roman" panose="02020603050405020304" pitchFamily="18" charset="0"/>
                <a:cs typeface="Times New Roman" panose="02020603050405020304" pitchFamily="18" charset="0"/>
              </a:defRPr>
            </a:lvl1pPr>
          </a:lstStyle>
          <a:p>
            <a:pPr lvl="0"/>
            <a:endParaRPr lang="en-US"/>
          </a:p>
        </p:txBody>
      </p:sp>
      <p:sp>
        <p:nvSpPr>
          <p:cNvPr id="13" name="Text Placeholder 11">
            <a:extLst>
              <a:ext uri="{FF2B5EF4-FFF2-40B4-BE49-F238E27FC236}">
                <a16:creationId xmlns:a16="http://schemas.microsoft.com/office/drawing/2014/main" id="{CAF80A27-8138-4BC8-80DE-CE073873D919}"/>
              </a:ext>
            </a:extLst>
          </p:cNvPr>
          <p:cNvSpPr>
            <a:spLocks noGrp="1"/>
          </p:cNvSpPr>
          <p:nvPr>
            <p:ph type="body" sz="quarter" idx="15"/>
          </p:nvPr>
        </p:nvSpPr>
        <p:spPr>
          <a:xfrm>
            <a:off x="7013249" y="1371600"/>
            <a:ext cx="4569151" cy="369332"/>
          </a:xfrm>
        </p:spPr>
        <p:txBody>
          <a:bodyPr>
            <a:spAutoFit/>
          </a:bodyPr>
          <a:lstStyle>
            <a:lvl1pPr marL="0" indent="0" algn="ctr">
              <a:spcBef>
                <a:spcPts val="0"/>
              </a:spcBef>
              <a:buNone/>
              <a:defRPr sz="1800" b="1">
                <a:latin typeface="Times New Roman" panose="02020603050405020304" pitchFamily="18" charset="0"/>
                <a:cs typeface="Times New Roman" panose="02020603050405020304" pitchFamily="18" charset="0"/>
              </a:defRPr>
            </a:lvl1pPr>
          </a:lstStyle>
          <a:p>
            <a:pPr lvl="0"/>
            <a:endParaRPr lang="en-US"/>
          </a:p>
        </p:txBody>
      </p:sp>
    </p:spTree>
    <p:extLst>
      <p:ext uri="{BB962C8B-B14F-4D97-AF65-F5344CB8AC3E}">
        <p14:creationId xmlns:p14="http://schemas.microsoft.com/office/powerpoint/2010/main" val="18196846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6" name="Slide Number Placeholder 5">
            <a:extLst>
              <a:ext uri="{FF2B5EF4-FFF2-40B4-BE49-F238E27FC236}">
                <a16:creationId xmlns:a16="http://schemas.microsoft.com/office/drawing/2014/main" id="{84D084E7-1ECF-4524-B22C-7B6DA770178E}"/>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sp>
        <p:nvSpPr>
          <p:cNvPr id="4" name="Text Placeholder 3">
            <a:extLst>
              <a:ext uri="{FF2B5EF4-FFF2-40B4-BE49-F238E27FC236}">
                <a16:creationId xmlns:a16="http://schemas.microsoft.com/office/drawing/2014/main" id="{CD4A8E3A-EDEC-4FA7-8532-E6CEC88D18B9}"/>
              </a:ext>
            </a:extLst>
          </p:cNvPr>
          <p:cNvSpPr>
            <a:spLocks noGrp="1"/>
          </p:cNvSpPr>
          <p:nvPr>
            <p:ph type="body" sz="quarter" idx="13"/>
          </p:nvPr>
        </p:nvSpPr>
        <p:spPr>
          <a:xfrm>
            <a:off x="609600" y="6272741"/>
            <a:ext cx="9132606" cy="138499"/>
          </a:xfrm>
        </p:spPr>
        <p:txBody>
          <a:bodyPr lIns="91440" tIns="0" rIns="91440" bIns="0">
            <a:spAutoFit/>
          </a:bodyPr>
          <a:lstStyle>
            <a:lvl1pPr marL="0" indent="0" algn="just">
              <a:spcBef>
                <a:spcPts val="0"/>
              </a:spcBef>
              <a:buNone/>
              <a:defRPr sz="900">
                <a:latin typeface="Times New Roman" panose="02020603050405020304" pitchFamily="18" charset="0"/>
                <a:cs typeface="Times New Roman" panose="02020603050405020304" pitchFamily="18" charset="0"/>
              </a:defRPr>
            </a:lvl1pPr>
          </a:lstStyle>
          <a:p>
            <a:pPr lvl="0"/>
            <a:endParaRPr lang="en-US"/>
          </a:p>
        </p:txBody>
      </p:sp>
      <p:sp>
        <p:nvSpPr>
          <p:cNvPr id="12" name="Text Placeholder 11">
            <a:extLst>
              <a:ext uri="{FF2B5EF4-FFF2-40B4-BE49-F238E27FC236}">
                <a16:creationId xmlns:a16="http://schemas.microsoft.com/office/drawing/2014/main" id="{11B3FB1B-B0BD-4B06-BFC5-0DAD78AF4321}"/>
              </a:ext>
            </a:extLst>
          </p:cNvPr>
          <p:cNvSpPr>
            <a:spLocks noGrp="1"/>
          </p:cNvSpPr>
          <p:nvPr>
            <p:ph type="body" sz="quarter" idx="14"/>
          </p:nvPr>
        </p:nvSpPr>
        <p:spPr>
          <a:xfrm>
            <a:off x="609601" y="1371600"/>
            <a:ext cx="3291840" cy="369332"/>
          </a:xfrm>
        </p:spPr>
        <p:txBody>
          <a:bodyPr wrap="square">
            <a:spAutoFit/>
          </a:bodyPr>
          <a:lstStyle>
            <a:lvl1pPr marL="0" indent="0" algn="ctr">
              <a:spcBef>
                <a:spcPts val="0"/>
              </a:spcBef>
              <a:buNone/>
              <a:defRPr sz="1800" b="1">
                <a:latin typeface="Times New Roman" panose="02020603050405020304" pitchFamily="18" charset="0"/>
                <a:cs typeface="Times New Roman" panose="02020603050405020304" pitchFamily="18" charset="0"/>
              </a:defRPr>
            </a:lvl1pPr>
          </a:lstStyle>
          <a:p>
            <a:pPr lvl="0"/>
            <a:endParaRPr lang="en-US"/>
          </a:p>
        </p:txBody>
      </p:sp>
      <p:sp>
        <p:nvSpPr>
          <p:cNvPr id="13" name="Text Placeholder 11">
            <a:extLst>
              <a:ext uri="{FF2B5EF4-FFF2-40B4-BE49-F238E27FC236}">
                <a16:creationId xmlns:a16="http://schemas.microsoft.com/office/drawing/2014/main" id="{CAF80A27-8138-4BC8-80DE-CE073873D919}"/>
              </a:ext>
            </a:extLst>
          </p:cNvPr>
          <p:cNvSpPr>
            <a:spLocks noGrp="1"/>
          </p:cNvSpPr>
          <p:nvPr>
            <p:ph type="body" sz="quarter" idx="15"/>
          </p:nvPr>
        </p:nvSpPr>
        <p:spPr>
          <a:xfrm>
            <a:off x="8296925" y="1371600"/>
            <a:ext cx="3291840" cy="369332"/>
          </a:xfrm>
        </p:spPr>
        <p:txBody>
          <a:bodyPr>
            <a:spAutoFit/>
          </a:bodyPr>
          <a:lstStyle>
            <a:lvl1pPr marL="0" indent="0" algn="ctr">
              <a:spcBef>
                <a:spcPts val="0"/>
              </a:spcBef>
              <a:buNone/>
              <a:defRPr sz="1800" b="1">
                <a:latin typeface="Times New Roman" panose="02020603050405020304" pitchFamily="18" charset="0"/>
                <a:cs typeface="Times New Roman" panose="02020603050405020304" pitchFamily="18" charset="0"/>
              </a:defRPr>
            </a:lvl1pPr>
          </a:lstStyle>
          <a:p>
            <a:pPr lvl="0"/>
            <a:endParaRPr lang="en-US"/>
          </a:p>
        </p:txBody>
      </p:sp>
      <p:sp>
        <p:nvSpPr>
          <p:cNvPr id="9" name="Text Placeholder 11">
            <a:extLst>
              <a:ext uri="{FF2B5EF4-FFF2-40B4-BE49-F238E27FC236}">
                <a16:creationId xmlns:a16="http://schemas.microsoft.com/office/drawing/2014/main" id="{BD728A5A-41A7-4675-93BA-AC085FBAC215}"/>
              </a:ext>
            </a:extLst>
          </p:cNvPr>
          <p:cNvSpPr>
            <a:spLocks noGrp="1"/>
          </p:cNvSpPr>
          <p:nvPr>
            <p:ph type="body" sz="quarter" idx="16"/>
          </p:nvPr>
        </p:nvSpPr>
        <p:spPr>
          <a:xfrm>
            <a:off x="4454766" y="1371600"/>
            <a:ext cx="3291840" cy="369332"/>
          </a:xfrm>
        </p:spPr>
        <p:txBody>
          <a:bodyPr>
            <a:spAutoFit/>
          </a:bodyPr>
          <a:lstStyle>
            <a:lvl1pPr marL="0" indent="0" algn="ctr">
              <a:spcBef>
                <a:spcPts val="0"/>
              </a:spcBef>
              <a:buNone/>
              <a:defRPr sz="1800" b="1">
                <a:latin typeface="Times New Roman" panose="02020603050405020304" pitchFamily="18" charset="0"/>
                <a:cs typeface="Times New Roman" panose="02020603050405020304" pitchFamily="18" charset="0"/>
              </a:defRPr>
            </a:lvl1pPr>
          </a:lstStyle>
          <a:p>
            <a:pPr lvl="0"/>
            <a:endParaRPr lang="en-US"/>
          </a:p>
        </p:txBody>
      </p:sp>
      <p:pic>
        <p:nvPicPr>
          <p:cNvPr id="11" name="Picture 10" descr="A screenshot of a cell phone&#10;&#10;Description generated with high confidence">
            <a:extLst>
              <a:ext uri="{FF2B5EF4-FFF2-40B4-BE49-F238E27FC236}">
                <a16:creationId xmlns:a16="http://schemas.microsoft.com/office/drawing/2014/main" id="{C4DEE3B4-8C82-4798-AC93-AF499C6BC24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3328273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13" name="Text Placeholder 3">
            <a:extLst>
              <a:ext uri="{FF2B5EF4-FFF2-40B4-BE49-F238E27FC236}">
                <a16:creationId xmlns:a16="http://schemas.microsoft.com/office/drawing/2014/main" id="{71852D50-8609-462F-B93A-C7E07ADB7DBD}"/>
              </a:ext>
            </a:extLst>
          </p:cNvPr>
          <p:cNvSpPr>
            <a:spLocks noGrp="1"/>
          </p:cNvSpPr>
          <p:nvPr>
            <p:ph type="body" sz="quarter" idx="13"/>
          </p:nvPr>
        </p:nvSpPr>
        <p:spPr>
          <a:xfrm>
            <a:off x="609600" y="6272741"/>
            <a:ext cx="9132606" cy="138499"/>
          </a:xfrm>
        </p:spPr>
        <p:txBody>
          <a:bodyPr lIns="91440" tIns="0" rIns="91440" bIns="0">
            <a:spAutoFit/>
          </a:bodyPr>
          <a:lstStyle>
            <a:lvl1pPr marL="0" indent="0" algn="just">
              <a:spcBef>
                <a:spcPts val="0"/>
              </a:spcBef>
              <a:buNone/>
              <a:defRPr sz="900">
                <a:latin typeface="Times New Roman" panose="02020603050405020304" pitchFamily="18" charset="0"/>
                <a:cs typeface="Times New Roman" panose="02020603050405020304" pitchFamily="18" charset="0"/>
              </a:defRPr>
            </a:lvl1pPr>
          </a:lstStyle>
          <a:p>
            <a:pPr lvl="0"/>
            <a:endParaRPr lang="en-US"/>
          </a:p>
        </p:txBody>
      </p:sp>
      <p:sp>
        <p:nvSpPr>
          <p:cNvPr id="14" name="Slide Number Placeholder 5">
            <a:extLst>
              <a:ext uri="{FF2B5EF4-FFF2-40B4-BE49-F238E27FC236}">
                <a16:creationId xmlns:a16="http://schemas.microsoft.com/office/drawing/2014/main" id="{FF4AFDC8-7B21-478A-AB78-BB9A0C1AD2AC}"/>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5" name="Picture 4" descr="A screenshot of a cell phone&#10;&#10;Description generated with high confidence">
            <a:extLst>
              <a:ext uri="{FF2B5EF4-FFF2-40B4-BE49-F238E27FC236}">
                <a16:creationId xmlns:a16="http://schemas.microsoft.com/office/drawing/2014/main" id="{3681DC85-959E-41D0-9A66-4BB7E0D1EBB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1343498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normAutofit/>
          </a:bodyPr>
          <a:lstStyle>
            <a:lvl1pPr algn="l">
              <a:defRPr sz="3600" b="1" cap="all">
                <a:solidFill>
                  <a:schemeClr val="tx1"/>
                </a:solidFill>
                <a:latin typeface="Arial Narrow" panose="020B0606020202030204" pitchFamily="34" charset="0"/>
              </a:defRPr>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solidFill>
                <a:latin typeface="Arial Narrow" panose="020B0606020202030204" pitchFamily="34" charset="0"/>
                <a:cs typeface="Times New Roman" panose="02020603050405020304"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6" name="Picture 5" descr="A screenshot of a cell phone&#10;&#10;Description generated with high confidence">
            <a:extLst>
              <a:ext uri="{FF2B5EF4-FFF2-40B4-BE49-F238E27FC236}">
                <a16:creationId xmlns:a16="http://schemas.microsoft.com/office/drawing/2014/main" id="{733433FA-02EF-4944-B14D-C191A83F19D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27542611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7704B-F09B-4853-B628-98B4DBDBBE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9999BF2-F26F-4F04-B4F0-C3A7E78B243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6CFE05-0379-4E36-A85E-761150E4A8D9}"/>
              </a:ext>
            </a:extLst>
          </p:cNvPr>
          <p:cNvSpPr>
            <a:spLocks noGrp="1"/>
          </p:cNvSpPr>
          <p:nvPr>
            <p:ph type="dt" sz="half" idx="10"/>
          </p:nvPr>
        </p:nvSpPr>
        <p:spPr/>
        <p:txBody>
          <a:bodyPr/>
          <a:lstStyle/>
          <a:p>
            <a:fld id="{432C032C-E7C6-4FA3-99A4-E872B3F99ECE}" type="datetimeFigureOut">
              <a:rPr lang="en-US" smtClean="0"/>
              <a:t>1/9/2023</a:t>
            </a:fld>
            <a:endParaRPr lang="en-US" dirty="0"/>
          </a:p>
        </p:txBody>
      </p:sp>
      <p:sp>
        <p:nvSpPr>
          <p:cNvPr id="5" name="Footer Placeholder 4">
            <a:extLst>
              <a:ext uri="{FF2B5EF4-FFF2-40B4-BE49-F238E27FC236}">
                <a16:creationId xmlns:a16="http://schemas.microsoft.com/office/drawing/2014/main" id="{D64C1B6A-1B79-458F-89B7-81D451886C2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C1F7D54-6BB3-484C-81EC-698A4F169ADB}"/>
              </a:ext>
            </a:extLst>
          </p:cNvPr>
          <p:cNvSpPr>
            <a:spLocks noGrp="1"/>
          </p:cNvSpPr>
          <p:nvPr>
            <p:ph type="sldNum" sz="quarter" idx="12"/>
          </p:nvPr>
        </p:nvSpPr>
        <p:spPr/>
        <p:txBody>
          <a:bodyPr/>
          <a:lstStyle/>
          <a:p>
            <a:fld id="{B06599F2-2CF3-414C-8A4A-4429DFCCE6EF}" type="slidenum">
              <a:rPr lang="en-US" smtClean="0"/>
              <a:t>‹#›</a:t>
            </a:fld>
            <a:endParaRPr lang="en-US" dirty="0"/>
          </a:p>
        </p:txBody>
      </p:sp>
    </p:spTree>
    <p:extLst>
      <p:ext uri="{BB962C8B-B14F-4D97-AF65-F5344CB8AC3E}">
        <p14:creationId xmlns:p14="http://schemas.microsoft.com/office/powerpoint/2010/main" val="2994968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6" name="Slide Number Placeholder 5">
            <a:extLst>
              <a:ext uri="{FF2B5EF4-FFF2-40B4-BE49-F238E27FC236}">
                <a16:creationId xmlns:a16="http://schemas.microsoft.com/office/drawing/2014/main" id="{84D084E7-1ECF-4524-B22C-7B6DA770178E}"/>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sp>
        <p:nvSpPr>
          <p:cNvPr id="4" name="Text Placeholder 3">
            <a:extLst>
              <a:ext uri="{FF2B5EF4-FFF2-40B4-BE49-F238E27FC236}">
                <a16:creationId xmlns:a16="http://schemas.microsoft.com/office/drawing/2014/main" id="{CD4A8E3A-EDEC-4FA7-8532-E6CEC88D18B9}"/>
              </a:ext>
            </a:extLst>
          </p:cNvPr>
          <p:cNvSpPr>
            <a:spLocks noGrp="1"/>
          </p:cNvSpPr>
          <p:nvPr>
            <p:ph type="body" sz="quarter" idx="13"/>
          </p:nvPr>
        </p:nvSpPr>
        <p:spPr>
          <a:xfrm>
            <a:off x="609600" y="6272741"/>
            <a:ext cx="9132606" cy="138499"/>
          </a:xfrm>
        </p:spPr>
        <p:txBody>
          <a:bodyPr lIns="91440" tIns="0" rIns="91440" bIns="0">
            <a:spAutoFit/>
          </a:bodyPr>
          <a:lstStyle>
            <a:lvl1pPr marL="0" indent="0" algn="just">
              <a:spcBef>
                <a:spcPts val="0"/>
              </a:spcBef>
              <a:buNone/>
              <a:defRPr sz="900">
                <a:latin typeface="Times New Roman" panose="02020603050405020304" pitchFamily="18" charset="0"/>
                <a:cs typeface="Times New Roman" panose="02020603050405020304" pitchFamily="18" charset="0"/>
              </a:defRPr>
            </a:lvl1pPr>
          </a:lstStyle>
          <a:p>
            <a:pPr lvl="0"/>
            <a:endParaRPr lang="en-US"/>
          </a:p>
        </p:txBody>
      </p:sp>
      <p:sp>
        <p:nvSpPr>
          <p:cNvPr id="12" name="Text Placeholder 11">
            <a:extLst>
              <a:ext uri="{FF2B5EF4-FFF2-40B4-BE49-F238E27FC236}">
                <a16:creationId xmlns:a16="http://schemas.microsoft.com/office/drawing/2014/main" id="{11B3FB1B-B0BD-4B06-BFC5-0DAD78AF4321}"/>
              </a:ext>
            </a:extLst>
          </p:cNvPr>
          <p:cNvSpPr>
            <a:spLocks noGrp="1"/>
          </p:cNvSpPr>
          <p:nvPr>
            <p:ph type="body" sz="quarter" idx="14"/>
          </p:nvPr>
        </p:nvSpPr>
        <p:spPr>
          <a:xfrm>
            <a:off x="301841" y="1371600"/>
            <a:ext cx="2183907" cy="369332"/>
          </a:xfrm>
        </p:spPr>
        <p:txBody>
          <a:bodyPr wrap="square">
            <a:spAutoFit/>
          </a:bodyPr>
          <a:lstStyle>
            <a:lvl1pPr marL="0" indent="0" algn="ctr">
              <a:spcBef>
                <a:spcPts val="0"/>
              </a:spcBef>
              <a:buNone/>
              <a:defRPr sz="1800" b="1">
                <a:latin typeface="Times New Roman" panose="02020603050405020304" pitchFamily="18" charset="0"/>
                <a:cs typeface="Times New Roman" panose="02020603050405020304" pitchFamily="18" charset="0"/>
              </a:defRPr>
            </a:lvl1pPr>
          </a:lstStyle>
          <a:p>
            <a:pPr lvl="0"/>
            <a:endParaRPr lang="en-US"/>
          </a:p>
        </p:txBody>
      </p:sp>
      <p:sp>
        <p:nvSpPr>
          <p:cNvPr id="13" name="Text Placeholder 11">
            <a:extLst>
              <a:ext uri="{FF2B5EF4-FFF2-40B4-BE49-F238E27FC236}">
                <a16:creationId xmlns:a16="http://schemas.microsoft.com/office/drawing/2014/main" id="{CAF80A27-8138-4BC8-80DE-CE073873D919}"/>
              </a:ext>
            </a:extLst>
          </p:cNvPr>
          <p:cNvSpPr>
            <a:spLocks noGrp="1"/>
          </p:cNvSpPr>
          <p:nvPr>
            <p:ph type="body" sz="quarter" idx="15"/>
          </p:nvPr>
        </p:nvSpPr>
        <p:spPr>
          <a:xfrm>
            <a:off x="5948039" y="1371600"/>
            <a:ext cx="2192784" cy="369332"/>
          </a:xfrm>
        </p:spPr>
        <p:txBody>
          <a:bodyPr wrap="square">
            <a:spAutoFit/>
          </a:bodyPr>
          <a:lstStyle>
            <a:lvl1pPr marL="0" indent="0" algn="ctr">
              <a:spcBef>
                <a:spcPts val="0"/>
              </a:spcBef>
              <a:buNone/>
              <a:defRPr sz="1800" b="1">
                <a:latin typeface="Times New Roman" panose="02020603050405020304" pitchFamily="18" charset="0"/>
                <a:cs typeface="Times New Roman" panose="02020603050405020304" pitchFamily="18" charset="0"/>
              </a:defRPr>
            </a:lvl1pPr>
          </a:lstStyle>
          <a:p>
            <a:pPr lvl="0"/>
            <a:endParaRPr lang="en-US"/>
          </a:p>
        </p:txBody>
      </p:sp>
      <p:sp>
        <p:nvSpPr>
          <p:cNvPr id="9" name="Text Placeholder 11">
            <a:extLst>
              <a:ext uri="{FF2B5EF4-FFF2-40B4-BE49-F238E27FC236}">
                <a16:creationId xmlns:a16="http://schemas.microsoft.com/office/drawing/2014/main" id="{BD728A5A-41A7-4675-93BA-AC085FBAC215}"/>
              </a:ext>
            </a:extLst>
          </p:cNvPr>
          <p:cNvSpPr>
            <a:spLocks noGrp="1"/>
          </p:cNvSpPr>
          <p:nvPr>
            <p:ph type="body" sz="quarter" idx="16"/>
          </p:nvPr>
        </p:nvSpPr>
        <p:spPr>
          <a:xfrm>
            <a:off x="2974020" y="1371600"/>
            <a:ext cx="2112886" cy="369332"/>
          </a:xfrm>
        </p:spPr>
        <p:txBody>
          <a:bodyPr wrap="square">
            <a:spAutoFit/>
          </a:bodyPr>
          <a:lstStyle>
            <a:lvl1pPr marL="0" indent="0" algn="ctr">
              <a:spcBef>
                <a:spcPts val="0"/>
              </a:spcBef>
              <a:buNone/>
              <a:defRPr sz="1800" b="1">
                <a:latin typeface="Times New Roman" panose="02020603050405020304" pitchFamily="18" charset="0"/>
                <a:cs typeface="Times New Roman" panose="02020603050405020304" pitchFamily="18" charset="0"/>
              </a:defRPr>
            </a:lvl1pPr>
          </a:lstStyle>
          <a:p>
            <a:pPr lvl="0"/>
            <a:endParaRPr lang="en-US"/>
          </a:p>
        </p:txBody>
      </p:sp>
      <p:pic>
        <p:nvPicPr>
          <p:cNvPr id="11" name="Picture 10" descr="A screenshot of a cell phone&#10;&#10;Description generated with high confidence">
            <a:extLst>
              <a:ext uri="{FF2B5EF4-FFF2-40B4-BE49-F238E27FC236}">
                <a16:creationId xmlns:a16="http://schemas.microsoft.com/office/drawing/2014/main" id="{C4DEE3B4-8C82-4798-AC93-AF499C6BC24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
        <p:nvSpPr>
          <p:cNvPr id="10" name="Text Placeholder 11">
            <a:extLst>
              <a:ext uri="{FF2B5EF4-FFF2-40B4-BE49-F238E27FC236}">
                <a16:creationId xmlns:a16="http://schemas.microsoft.com/office/drawing/2014/main" id="{D311937D-0C6A-4481-8AD7-02B96A870B60}"/>
              </a:ext>
            </a:extLst>
          </p:cNvPr>
          <p:cNvSpPr>
            <a:spLocks noGrp="1"/>
          </p:cNvSpPr>
          <p:nvPr>
            <p:ph type="body" sz="quarter" idx="17"/>
          </p:nvPr>
        </p:nvSpPr>
        <p:spPr>
          <a:xfrm>
            <a:off x="9217980" y="1371600"/>
            <a:ext cx="2192784" cy="369332"/>
          </a:xfrm>
        </p:spPr>
        <p:txBody>
          <a:bodyPr wrap="square">
            <a:spAutoFit/>
          </a:bodyPr>
          <a:lstStyle>
            <a:lvl1pPr marL="0" indent="0" algn="ctr">
              <a:spcBef>
                <a:spcPts val="0"/>
              </a:spcBef>
              <a:buNone/>
              <a:defRPr sz="1800" b="1">
                <a:latin typeface="Times New Roman" panose="02020603050405020304" pitchFamily="18" charset="0"/>
                <a:cs typeface="Times New Roman" panose="02020603050405020304" pitchFamily="18" charset="0"/>
              </a:defRPr>
            </a:lvl1pPr>
          </a:lstStyle>
          <a:p>
            <a:pPr lvl="0"/>
            <a:endParaRPr lang="en-US"/>
          </a:p>
        </p:txBody>
      </p:sp>
    </p:spTree>
    <p:extLst>
      <p:ext uri="{BB962C8B-B14F-4D97-AF65-F5344CB8AC3E}">
        <p14:creationId xmlns:p14="http://schemas.microsoft.com/office/powerpoint/2010/main" val="827418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1"/>
            <a:ext cx="5384800" cy="4525963"/>
          </a:xfrm>
        </p:spPr>
        <p:txBody>
          <a:bodyPr/>
          <a:lstStyle>
            <a:lvl1pPr>
              <a:defRPr sz="2800">
                <a:latin typeface="Arial Narrow" panose="020B0606020202030204" pitchFamily="34" charset="0"/>
                <a:cs typeface="Times New Roman" panose="02020603050405020304" pitchFamily="18" charset="0"/>
              </a:defRPr>
            </a:lvl1pPr>
            <a:lvl2pPr>
              <a:defRPr sz="2400">
                <a:latin typeface="Arial Narrow" panose="020B0606020202030204" pitchFamily="34" charset="0"/>
                <a:cs typeface="Times New Roman" panose="02020603050405020304" pitchFamily="18" charset="0"/>
              </a:defRPr>
            </a:lvl2pPr>
            <a:lvl3pPr>
              <a:defRPr sz="2000">
                <a:latin typeface="Arial Narrow" panose="020B0606020202030204" pitchFamily="34" charset="0"/>
                <a:cs typeface="Times New Roman" panose="02020603050405020304" pitchFamily="18" charset="0"/>
              </a:defRPr>
            </a:lvl3pPr>
            <a:lvl4pPr>
              <a:defRPr sz="1800">
                <a:latin typeface="Arial Narrow" panose="020B0606020202030204" pitchFamily="34" charset="0"/>
                <a:cs typeface="Times New Roman" panose="02020603050405020304" pitchFamily="18" charset="0"/>
              </a:defRPr>
            </a:lvl4pPr>
            <a:lvl5pPr>
              <a:defRPr sz="1800">
                <a:latin typeface="Arial Narrow" panose="020B0606020202030204" pitchFamily="34" charset="0"/>
                <a:cs typeface="Times New Roman" panose="02020603050405020304" pitchFamily="18"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atin typeface="Arial Narrow" panose="020B0606020202030204" pitchFamily="34" charset="0"/>
                <a:cs typeface="Times New Roman" panose="02020603050405020304" pitchFamily="18" charset="0"/>
              </a:defRPr>
            </a:lvl1pPr>
            <a:lvl2pPr>
              <a:defRPr sz="2400">
                <a:latin typeface="Arial Narrow" panose="020B0606020202030204" pitchFamily="34" charset="0"/>
                <a:cs typeface="Times New Roman" panose="02020603050405020304" pitchFamily="18" charset="0"/>
              </a:defRPr>
            </a:lvl2pPr>
            <a:lvl3pPr>
              <a:defRPr sz="2000">
                <a:latin typeface="Arial Narrow" panose="020B0606020202030204" pitchFamily="34" charset="0"/>
                <a:cs typeface="Times New Roman" panose="02020603050405020304" pitchFamily="18" charset="0"/>
              </a:defRPr>
            </a:lvl3pPr>
            <a:lvl4pPr>
              <a:defRPr sz="1800">
                <a:latin typeface="Arial Narrow" panose="020B0606020202030204" pitchFamily="34" charset="0"/>
                <a:cs typeface="Times New Roman" panose="02020603050405020304" pitchFamily="18" charset="0"/>
              </a:defRPr>
            </a:lvl4pPr>
            <a:lvl5pPr>
              <a:defRPr sz="1800">
                <a:latin typeface="Arial Narrow" panose="020B0606020202030204" pitchFamily="34" charset="0"/>
                <a:cs typeface="Times New Roman" panose="02020603050405020304" pitchFamily="18"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12" name="Slide Number Placeholder 5">
            <a:extLst>
              <a:ext uri="{FF2B5EF4-FFF2-40B4-BE49-F238E27FC236}">
                <a16:creationId xmlns:a16="http://schemas.microsoft.com/office/drawing/2014/main" id="{B78F8D55-8F92-4785-8E63-6E5C3FAA898E}"/>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8" name="Picture 7" descr="A screenshot of a cell phone&#10;&#10;Description generated with high confidence">
            <a:extLst>
              <a:ext uri="{FF2B5EF4-FFF2-40B4-BE49-F238E27FC236}">
                <a16:creationId xmlns:a16="http://schemas.microsoft.com/office/drawing/2014/main" id="{F852AD56-F471-4F62-B2A6-278726F600E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778030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p:spPr>
        <p:txBody>
          <a:bodyPr anchor="b">
            <a:noAutofit/>
          </a:bodyPr>
          <a:lstStyle>
            <a:lvl1pPr marL="0" indent="0">
              <a:buNone/>
              <a:defRPr sz="2400" b="1">
                <a:latin typeface="Arial Narrow" panose="020B0606020202030204" pitchFamily="34"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atin typeface="Arial Narrow" panose="020B0606020202030204" pitchFamily="34" charset="0"/>
                <a:cs typeface="Times New Roman" panose="02020603050405020304" pitchFamily="18" charset="0"/>
              </a:defRPr>
            </a:lvl1pPr>
            <a:lvl2pPr>
              <a:defRPr sz="2000">
                <a:latin typeface="Arial Narrow" panose="020B0606020202030204" pitchFamily="34" charset="0"/>
                <a:cs typeface="Times New Roman" panose="02020603050405020304" pitchFamily="18" charset="0"/>
              </a:defRPr>
            </a:lvl2pPr>
            <a:lvl3pPr>
              <a:defRPr sz="1800">
                <a:latin typeface="Arial Narrow" panose="020B0606020202030204" pitchFamily="34" charset="0"/>
                <a:cs typeface="Times New Roman" panose="02020603050405020304" pitchFamily="18" charset="0"/>
              </a:defRPr>
            </a:lvl3pPr>
            <a:lvl4pPr>
              <a:defRPr sz="1600">
                <a:latin typeface="Arial Narrow" panose="020B0606020202030204" pitchFamily="34" charset="0"/>
                <a:cs typeface="Times New Roman" panose="02020603050405020304" pitchFamily="18" charset="0"/>
              </a:defRPr>
            </a:lvl4pPr>
            <a:lvl5pPr>
              <a:defRPr sz="1600">
                <a:latin typeface="Arial Narrow" panose="020B0606020202030204" pitchFamily="34" charset="0"/>
                <a:cs typeface="Times New Roman" panose="02020603050405020304" pitchFamily="18"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atin typeface="Arial Narrow" panose="020B0606020202030204" pitchFamily="34" charset="0"/>
                <a:cs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atin typeface="Arial Narrow" panose="020B0606020202030204" pitchFamily="34" charset="0"/>
                <a:cs typeface="Times New Roman" panose="02020603050405020304" pitchFamily="18" charset="0"/>
              </a:defRPr>
            </a:lvl1pPr>
            <a:lvl2pPr>
              <a:defRPr sz="2000">
                <a:latin typeface="Arial Narrow" panose="020B0606020202030204" pitchFamily="34" charset="0"/>
                <a:cs typeface="Times New Roman" panose="02020603050405020304" pitchFamily="18" charset="0"/>
              </a:defRPr>
            </a:lvl2pPr>
            <a:lvl3pPr>
              <a:defRPr sz="1800">
                <a:latin typeface="Arial Narrow" panose="020B0606020202030204" pitchFamily="34" charset="0"/>
                <a:cs typeface="Times New Roman" panose="02020603050405020304" pitchFamily="18" charset="0"/>
              </a:defRPr>
            </a:lvl3pPr>
            <a:lvl4pPr>
              <a:defRPr sz="1600">
                <a:latin typeface="Arial Narrow" panose="020B0606020202030204" pitchFamily="34" charset="0"/>
                <a:cs typeface="Times New Roman" panose="02020603050405020304" pitchFamily="18" charset="0"/>
              </a:defRPr>
            </a:lvl4pPr>
            <a:lvl5pPr>
              <a:defRPr sz="1600">
                <a:latin typeface="Arial Narrow" panose="020B0606020202030204" pitchFamily="34" charset="0"/>
                <a:cs typeface="Times New Roman" panose="02020603050405020304" pitchFamily="18"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14" name="Slide Number Placeholder 5">
            <a:extLst>
              <a:ext uri="{FF2B5EF4-FFF2-40B4-BE49-F238E27FC236}">
                <a16:creationId xmlns:a16="http://schemas.microsoft.com/office/drawing/2014/main" id="{C1B8464F-73A8-4A67-9E06-39C80ABA31BC}"/>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10" name="Picture 9" descr="A screenshot of a cell phone&#10;&#10;Description generated with high confidence">
            <a:extLst>
              <a:ext uri="{FF2B5EF4-FFF2-40B4-BE49-F238E27FC236}">
                <a16:creationId xmlns:a16="http://schemas.microsoft.com/office/drawing/2014/main" id="{B833D831-CB6F-4EF4-AD40-FDE65D422C7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1570624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8274A297-7914-4732-A988-54705EA9229D}"/>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5" name="Picture 4" descr="A screenshot of a cell phone&#10;&#10;Description generated with high confidence">
            <a:extLst>
              <a:ext uri="{FF2B5EF4-FFF2-40B4-BE49-F238E27FC236}">
                <a16:creationId xmlns:a16="http://schemas.microsoft.com/office/drawing/2014/main" id="{618208EA-B15E-4462-A45C-33B4B80F884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448067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6733" y="1435101"/>
            <a:ext cx="6815667" cy="4691063"/>
          </a:xfrm>
        </p:spPr>
        <p:txBody>
          <a:bodyPr/>
          <a:lstStyle>
            <a:lvl1pPr>
              <a:defRPr sz="3200">
                <a:latin typeface="Arial Narrow" panose="020B0606020202030204" pitchFamily="34" charset="0"/>
              </a:defRPr>
            </a:lvl1pPr>
            <a:lvl2pPr>
              <a:defRPr sz="2800">
                <a:latin typeface="Arial Narrow" panose="020B0606020202030204" pitchFamily="34" charset="0"/>
              </a:defRPr>
            </a:lvl2pPr>
            <a:lvl3pPr>
              <a:defRPr sz="2400">
                <a:latin typeface="Arial Narrow" panose="020B0606020202030204" pitchFamily="34" charset="0"/>
              </a:defRPr>
            </a:lvl3pPr>
            <a:lvl4pPr>
              <a:defRPr sz="2000">
                <a:latin typeface="Arial Narrow" panose="020B0606020202030204" pitchFamily="34" charset="0"/>
              </a:defRPr>
            </a:lvl4pPr>
            <a:lvl5pPr>
              <a:defRPr sz="2000">
                <a:latin typeface="Arial Narrow" panose="020B0606020202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atin typeface="Arial Narrow" panose="020B0606020202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12" name="Slide Number Placeholder 5">
            <a:extLst>
              <a:ext uri="{FF2B5EF4-FFF2-40B4-BE49-F238E27FC236}">
                <a16:creationId xmlns:a16="http://schemas.microsoft.com/office/drawing/2014/main" id="{A7A7B564-D21D-49E6-9D5E-40943B8077D8}"/>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8" name="Picture 7" descr="A screenshot of a cell phone&#10;&#10;Description generated with high confidence">
            <a:extLst>
              <a:ext uri="{FF2B5EF4-FFF2-40B4-BE49-F238E27FC236}">
                <a16:creationId xmlns:a16="http://schemas.microsoft.com/office/drawing/2014/main" id="{F7D1A5A7-4CDF-4B65-BF8F-DAC2A4D10DE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3178374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atin typeface="Arial Narrow" panose="020B0606020202030204" pitchFamily="34" charset="0"/>
              </a:defRPr>
            </a:lvl1pPr>
          </a:lstStyle>
          <a:p>
            <a:r>
              <a:rPr lang="en-US"/>
              <a:t>Click to edit Master title style</a:t>
            </a:r>
          </a:p>
        </p:txBody>
      </p:sp>
      <p:sp>
        <p:nvSpPr>
          <p:cNvPr id="3" name="Picture Placeholder 2"/>
          <p:cNvSpPr>
            <a:spLocks noGrp="1"/>
          </p:cNvSpPr>
          <p:nvPr>
            <p:ph type="pic" idx="1"/>
          </p:nvPr>
        </p:nvSpPr>
        <p:spPr>
          <a:xfrm>
            <a:off x="2389717" y="1388225"/>
            <a:ext cx="7315200" cy="33393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atin typeface="Arial Narrow" panose="020B0606020202030204" pitchFamily="34" charset="0"/>
                <a:cs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Slide Number Placeholder 5">
            <a:extLst>
              <a:ext uri="{FF2B5EF4-FFF2-40B4-BE49-F238E27FC236}">
                <a16:creationId xmlns:a16="http://schemas.microsoft.com/office/drawing/2014/main" id="{58C4FC1D-25FC-42D1-BFB9-7563F024DE9D}"/>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8" name="Picture 7" descr="A screenshot of a cell phone&#10;&#10;Description generated with high confidence">
            <a:extLst>
              <a:ext uri="{FF2B5EF4-FFF2-40B4-BE49-F238E27FC236}">
                <a16:creationId xmlns:a16="http://schemas.microsoft.com/office/drawing/2014/main" id="{0019BA10-3247-4CEE-A70B-10C857905D6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2082004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lvl1pPr>
              <a:defRPr>
                <a:latin typeface="Arial Narrow" panose="020B0606020202030204" pitchFamily="34" charset="0"/>
                <a:cs typeface="Times New Roman" panose="02020603050405020304" pitchFamily="18" charset="0"/>
              </a:defRPr>
            </a:lvl1pPr>
            <a:lvl2pPr>
              <a:defRPr>
                <a:latin typeface="Arial Narrow" panose="020B0606020202030204" pitchFamily="34" charset="0"/>
                <a:cs typeface="Times New Roman" panose="02020603050405020304" pitchFamily="18" charset="0"/>
              </a:defRPr>
            </a:lvl2pPr>
            <a:lvl3pPr>
              <a:defRPr>
                <a:latin typeface="Arial Narrow" panose="020B0606020202030204" pitchFamily="34" charset="0"/>
                <a:cs typeface="Times New Roman" panose="02020603050405020304" pitchFamily="18" charset="0"/>
              </a:defRPr>
            </a:lvl3pPr>
            <a:lvl4pPr>
              <a:defRPr>
                <a:latin typeface="Arial Narrow" panose="020B0606020202030204" pitchFamily="34" charset="0"/>
                <a:cs typeface="Times New Roman" panose="02020603050405020304" pitchFamily="18" charset="0"/>
              </a:defRPr>
            </a:lvl4pPr>
            <a:lvl5pPr>
              <a:defRPr>
                <a:latin typeface="Arial Narrow" panose="020B0606020202030204" pitchFamily="34" charset="0"/>
                <a:cs typeface="Times New Roman" panose="02020603050405020304"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Placeholder 1"/>
          <p:cNvSpPr>
            <a:spLocks noGrp="1"/>
          </p:cNvSpPr>
          <p:nvPr>
            <p:ph type="title"/>
          </p:nvPr>
        </p:nvSpPr>
        <p:spPr>
          <a:xfrm>
            <a:off x="609600" y="18663"/>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11" name="Slide Number Placeholder 5">
            <a:extLst>
              <a:ext uri="{FF2B5EF4-FFF2-40B4-BE49-F238E27FC236}">
                <a16:creationId xmlns:a16="http://schemas.microsoft.com/office/drawing/2014/main" id="{0208CEE3-7127-4DDD-AEBB-C4A8342F2B74}"/>
              </a:ext>
            </a:extLst>
          </p:cNvPr>
          <p:cNvSpPr>
            <a:spLocks noGrp="1"/>
          </p:cNvSpPr>
          <p:nvPr>
            <p:ph type="sldNum" sz="quarter" idx="12"/>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descr="A screenshot of a cell phone&#10;&#10;Description generated with high confidence">
            <a:extLst>
              <a:ext uri="{FF2B5EF4-FFF2-40B4-BE49-F238E27FC236}">
                <a16:creationId xmlns:a16="http://schemas.microsoft.com/office/drawing/2014/main" id="{CA2DFC6F-224D-469A-A10A-065DA231A7C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2230" y="6077639"/>
            <a:ext cx="2377440" cy="734209"/>
          </a:xfrm>
          <a:prstGeom prst="rect">
            <a:avLst/>
          </a:prstGeom>
        </p:spPr>
      </p:pic>
    </p:spTree>
    <p:extLst>
      <p:ext uri="{BB962C8B-B14F-4D97-AF65-F5344CB8AC3E}">
        <p14:creationId xmlns:p14="http://schemas.microsoft.com/office/powerpoint/2010/main" val="2404219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1.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0" y="1185333"/>
            <a:ext cx="12192000" cy="103860"/>
          </a:xfrm>
          <a:prstGeom prst="rect">
            <a:avLst/>
          </a:prstGeom>
          <a:solidFill>
            <a:srgbClr val="A51222"/>
          </a:solidFill>
        </p:spPr>
      </p:pic>
      <p:sp>
        <p:nvSpPr>
          <p:cNvPr id="2" name="Title Placeholder 1"/>
          <p:cNvSpPr>
            <a:spLocks noGrp="1"/>
          </p:cNvSpPr>
          <p:nvPr>
            <p:ph type="title"/>
          </p:nvPr>
        </p:nvSpPr>
        <p:spPr>
          <a:xfrm>
            <a:off x="609600" y="27994"/>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5">
            <a:extLst>
              <a:ext uri="{FF2B5EF4-FFF2-40B4-BE49-F238E27FC236}">
                <a16:creationId xmlns:a16="http://schemas.microsoft.com/office/drawing/2014/main" id="{1E1764FA-922B-406F-B95E-515C8D58FD00}"/>
              </a:ext>
            </a:extLst>
          </p:cNvPr>
          <p:cNvSpPr>
            <a:spLocks noGrp="1"/>
          </p:cNvSpPr>
          <p:nvPr>
            <p:ph type="sldNum" sz="quarter" idx="4"/>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14245879"/>
      </p:ext>
    </p:extLst>
  </p:cSld>
  <p:clrMap bg1="lt1" tx1="dk1" bg2="lt2" tx2="dk2" accent1="accent1" accent2="accent2" accent3="accent3" accent4="accent4" accent5="accent5" accent6="accent6" hlink="hlink" folHlink="folHlink"/>
  <p:sldLayoutIdLst>
    <p:sldLayoutId id="2147483673" r:id="rId1"/>
    <p:sldLayoutId id="2147483712"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711" r:id="rId12"/>
    <p:sldLayoutId id="2147483713" r:id="rId13"/>
    <p:sldLayoutId id="2147483714" r:id="rId14"/>
    <p:sldLayoutId id="2147483733" r:id="rId15"/>
  </p:sldLayoutIdLst>
  <p:hf hdr="0" ftr="0" dt="0"/>
  <p:txStyles>
    <p:titleStyle>
      <a:lvl1pPr algn="ctr" defTabSz="914400" rtl="0" eaLnBrk="1" latinLnBrk="0" hangingPunct="1">
        <a:spcBef>
          <a:spcPct val="0"/>
        </a:spcBef>
        <a:buNone/>
        <a:defRPr sz="3600" b="1" kern="1200">
          <a:solidFill>
            <a:schemeClr val="tx1"/>
          </a:solidFill>
          <a:latin typeface="Arial Narrow" panose="020B0606020202030204" pitchFamily="34" charset="0"/>
          <a:ea typeface="+mj-ea"/>
          <a:cs typeface="Times New Roman" panose="02020603050405020304" pitchFamily="18"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Narrow" panose="020B0606020202030204" pitchFamily="34" charset="0"/>
          <a:ea typeface="+mn-ea"/>
          <a:cs typeface="Times New Roman" panose="02020603050405020304" pitchFamily="18"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Narrow" panose="020B0606020202030204" pitchFamily="34" charset="0"/>
          <a:ea typeface="+mn-ea"/>
          <a:cs typeface="Times New Roman" panose="02020603050405020304" pitchFamily="18"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Narrow" panose="020B0606020202030204" pitchFamily="34" charset="0"/>
          <a:ea typeface="+mn-ea"/>
          <a:cs typeface="Times New Roman" panose="02020603050405020304" pitchFamily="18"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Narrow" panose="020B0606020202030204" pitchFamily="34" charset="0"/>
          <a:ea typeface="+mn-ea"/>
          <a:cs typeface="Times New Roman" panose="02020603050405020304" pitchFamily="18"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Narrow" panose="020B0606020202030204" pitchFamily="34" charset="0"/>
          <a:ea typeface="+mn-ea"/>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0" y="1185333"/>
            <a:ext cx="12192000" cy="103860"/>
          </a:xfrm>
          <a:prstGeom prst="rect">
            <a:avLst/>
          </a:prstGeom>
          <a:solidFill>
            <a:srgbClr val="A51222"/>
          </a:solidFill>
        </p:spPr>
      </p:pic>
      <p:sp>
        <p:nvSpPr>
          <p:cNvPr id="2" name="Title Placeholder 1"/>
          <p:cNvSpPr>
            <a:spLocks noGrp="1"/>
          </p:cNvSpPr>
          <p:nvPr>
            <p:ph type="title"/>
          </p:nvPr>
        </p:nvSpPr>
        <p:spPr>
          <a:xfrm>
            <a:off x="609600" y="27994"/>
            <a:ext cx="10972800" cy="1217891"/>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5">
            <a:extLst>
              <a:ext uri="{FF2B5EF4-FFF2-40B4-BE49-F238E27FC236}">
                <a16:creationId xmlns:a16="http://schemas.microsoft.com/office/drawing/2014/main" id="{1E1764FA-922B-406F-B95E-515C8D58FD00}"/>
              </a:ext>
            </a:extLst>
          </p:cNvPr>
          <p:cNvSpPr>
            <a:spLocks noGrp="1"/>
          </p:cNvSpPr>
          <p:nvPr>
            <p:ph type="sldNum" sz="quarter" idx="4"/>
          </p:nvPr>
        </p:nvSpPr>
        <p:spPr>
          <a:xfrm>
            <a:off x="16020" y="6356351"/>
            <a:ext cx="487681" cy="365125"/>
          </a:xfrm>
          <a:prstGeom prst="rect">
            <a:avLst/>
          </a:prstGeom>
        </p:spPr>
        <p:txBody>
          <a:bodyPr anchor="b" anchorCtr="0"/>
          <a:lstStyle>
            <a:lvl1pPr algn="r">
              <a:defRPr sz="1200" b="1">
                <a:latin typeface="+mj-lt"/>
              </a:defRPr>
            </a:lvl1pPr>
          </a:lstStyle>
          <a:p>
            <a:fld id="{93086EA8-BA3E-4F2F-80AA-0767E409B73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5953117"/>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 id="2147483731" r:id="rId16"/>
  </p:sldLayoutIdLst>
  <p:hf hdr="0" ftr="0" dt="0"/>
  <p:txStyles>
    <p:titleStyle>
      <a:lvl1pPr algn="ctr" defTabSz="914400" rtl="0" eaLnBrk="1" latinLnBrk="0" hangingPunct="1">
        <a:spcBef>
          <a:spcPct val="0"/>
        </a:spcBef>
        <a:buNone/>
        <a:defRPr sz="3600" b="1" kern="1200">
          <a:solidFill>
            <a:schemeClr val="tx1"/>
          </a:solidFill>
          <a:latin typeface="Arial Narrow" panose="020B0606020202030204" pitchFamily="34" charset="0"/>
          <a:ea typeface="+mj-ea"/>
          <a:cs typeface="Times New Roman" panose="02020603050405020304" pitchFamily="18"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Narrow" panose="020B0606020202030204" pitchFamily="34" charset="0"/>
          <a:ea typeface="+mn-ea"/>
          <a:cs typeface="Times New Roman" panose="02020603050405020304" pitchFamily="18"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Narrow" panose="020B0606020202030204" pitchFamily="34" charset="0"/>
          <a:ea typeface="+mn-ea"/>
          <a:cs typeface="Times New Roman" panose="02020603050405020304" pitchFamily="18"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Narrow" panose="020B0606020202030204" pitchFamily="34" charset="0"/>
          <a:ea typeface="+mn-ea"/>
          <a:cs typeface="Times New Roman" panose="02020603050405020304" pitchFamily="18"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Narrow" panose="020B0606020202030204" pitchFamily="34" charset="0"/>
          <a:ea typeface="+mn-ea"/>
          <a:cs typeface="Times New Roman" panose="02020603050405020304" pitchFamily="18"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Narrow" panose="020B0606020202030204" pitchFamily="34" charset="0"/>
          <a:ea typeface="+mn-ea"/>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worldbank.org/gep" TargetMode="External"/><Relationship Id="rId2" Type="http://schemas.openxmlformats.org/officeDocument/2006/relationships/notesSlide" Target="../notesSlides/notesSlide1.xml"/><Relationship Id="rId1" Type="http://schemas.openxmlformats.org/officeDocument/2006/relationships/slideLayout" Target="../slideLayouts/slideLayout17.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3.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worldbank.org/inflation" TargetMode="External"/><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image" Target="../media/image22.jpe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hyperlink" Target="http://www.worldbank.org/gep" TargetMode="External"/><Relationship Id="rId2" Type="http://schemas.openxmlformats.org/officeDocument/2006/relationships/notesSlide" Target="../notesSlides/notesSlide3.xml"/><Relationship Id="rId1" Type="http://schemas.openxmlformats.org/officeDocument/2006/relationships/slideLayout" Target="../slideLayouts/slideLayout19.xml"/><Relationship Id="rId4" Type="http://schemas.openxmlformats.org/officeDocument/2006/relationships/image" Target="../media/image5.GIF"/></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8.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8.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DE317-F0C6-43AF-B86E-BDA672B8E910}"/>
              </a:ext>
            </a:extLst>
          </p:cNvPr>
          <p:cNvSpPr>
            <a:spLocks noGrp="1"/>
          </p:cNvSpPr>
          <p:nvPr>
            <p:ph type="ctrTitle"/>
          </p:nvPr>
        </p:nvSpPr>
        <p:spPr>
          <a:xfrm>
            <a:off x="609600" y="1590261"/>
            <a:ext cx="10972800" cy="3008899"/>
          </a:xfrm>
        </p:spPr>
        <p:txBody>
          <a:bodyPr>
            <a:normAutofit/>
          </a:bodyPr>
          <a:lstStyle/>
          <a:p>
            <a:r>
              <a:rPr lang="en-US" dirty="0"/>
              <a:t>Global Economic Prospects</a:t>
            </a:r>
            <a:br>
              <a:rPr lang="en-US" dirty="0"/>
            </a:br>
            <a:r>
              <a:rPr lang="en-US" i="1" dirty="0"/>
              <a:t>January 2023</a:t>
            </a:r>
            <a:br>
              <a:rPr lang="en-US" i="1" dirty="0"/>
            </a:br>
            <a:br>
              <a:rPr lang="en-US" i="1" dirty="0"/>
            </a:br>
            <a:r>
              <a:rPr lang="en-US" sz="3600" dirty="0">
                <a:hlinkClick r:id="rId3"/>
              </a:rPr>
              <a:t>www.worldbank.org/gep</a:t>
            </a:r>
            <a:endParaRPr lang="en-US" sz="3600" i="1" dirty="0"/>
          </a:p>
        </p:txBody>
      </p:sp>
      <p:pic>
        <p:nvPicPr>
          <p:cNvPr id="4" name="Picture 3">
            <a:extLst>
              <a:ext uri="{FF2B5EF4-FFF2-40B4-BE49-F238E27FC236}">
                <a16:creationId xmlns:a16="http://schemas.microsoft.com/office/drawing/2014/main" id="{9B492189-BEED-4886-A9B8-03BA55DF9C36}"/>
              </a:ext>
            </a:extLst>
          </p:cNvPr>
          <p:cNvPicPr>
            <a:picLocks noChangeAspect="1"/>
          </p:cNvPicPr>
          <p:nvPr/>
        </p:nvPicPr>
        <p:blipFill>
          <a:blip r:embed="rId4"/>
          <a:stretch>
            <a:fillRect/>
          </a:stretch>
        </p:blipFill>
        <p:spPr>
          <a:xfrm>
            <a:off x="1" y="0"/>
            <a:ext cx="5500913" cy="1209675"/>
          </a:xfrm>
          <a:prstGeom prst="rect">
            <a:avLst/>
          </a:prstGeom>
          <a:solidFill>
            <a:srgbClr val="A51222"/>
          </a:solidFill>
        </p:spPr>
      </p:pic>
    </p:spTree>
    <p:extLst>
      <p:ext uri="{BB962C8B-B14F-4D97-AF65-F5344CB8AC3E}">
        <p14:creationId xmlns:p14="http://schemas.microsoft.com/office/powerpoint/2010/main" val="21788207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1222F-9C79-4A5F-A5BB-48C03BB9AC87}"/>
              </a:ext>
            </a:extLst>
          </p:cNvPr>
          <p:cNvSpPr>
            <a:spLocks noGrp="1"/>
          </p:cNvSpPr>
          <p:nvPr>
            <p:ph type="title"/>
          </p:nvPr>
        </p:nvSpPr>
        <p:spPr>
          <a:xfrm>
            <a:off x="16020" y="18663"/>
            <a:ext cx="12175980" cy="1217891"/>
          </a:xfrm>
        </p:spPr>
        <p:txBody>
          <a:bodyPr>
            <a:normAutofit/>
          </a:bodyPr>
          <a:lstStyle/>
          <a:p>
            <a:r>
              <a:rPr lang="en-US" dirty="0"/>
              <a:t>Volatility, Growth, and Debt in Small States</a:t>
            </a:r>
            <a:br>
              <a:rPr lang="en-US" dirty="0"/>
            </a:br>
            <a:r>
              <a:rPr lang="en-US" sz="3200" b="0" i="1" dirty="0"/>
              <a:t>Higher Volatility; Weaker Recovery; Larger Debt</a:t>
            </a:r>
          </a:p>
        </p:txBody>
      </p:sp>
      <p:sp>
        <p:nvSpPr>
          <p:cNvPr id="3" name="Slide Number Placeholder 2">
            <a:extLst>
              <a:ext uri="{FF2B5EF4-FFF2-40B4-BE49-F238E27FC236}">
                <a16:creationId xmlns:a16="http://schemas.microsoft.com/office/drawing/2014/main" id="{16588DD5-3B5D-4744-BF03-EC8BF6DC3FFB}"/>
              </a:ext>
            </a:extLst>
          </p:cNvPr>
          <p:cNvSpPr>
            <a:spLocks noGrp="1"/>
          </p:cNvSpPr>
          <p:nvPr>
            <p:ph type="sldNum" sz="quarter" idx="12"/>
          </p:nvPr>
        </p:nvSpPr>
        <p:spPr>
          <a:xfrm>
            <a:off x="-2086" y="6356351"/>
            <a:ext cx="487681" cy="365125"/>
          </a:xfrm>
        </p:spPr>
        <p:txBody>
          <a:bodyPr/>
          <a:lstStyle/>
          <a:p>
            <a:fld id="{93086EA8-BA3E-4F2F-80AA-0767E409B73B}" type="slidenum">
              <a:rPr lang="en-US" smtClean="0">
                <a:solidFill>
                  <a:prstClr val="black">
                    <a:tint val="75000"/>
                  </a:prstClr>
                </a:solidFill>
              </a:rPr>
              <a:pPr/>
              <a:t>10</a:t>
            </a:fld>
            <a:endParaRPr lang="en-US" dirty="0">
              <a:solidFill>
                <a:prstClr val="black">
                  <a:tint val="75000"/>
                </a:prstClr>
              </a:solidFill>
            </a:endParaRPr>
          </a:p>
        </p:txBody>
      </p:sp>
      <p:sp>
        <p:nvSpPr>
          <p:cNvPr id="10" name="Text Placeholder 5">
            <a:extLst>
              <a:ext uri="{FF2B5EF4-FFF2-40B4-BE49-F238E27FC236}">
                <a16:creationId xmlns:a16="http://schemas.microsoft.com/office/drawing/2014/main" id="{4A188357-FB6E-418C-B753-AA70801F03B1}"/>
              </a:ext>
            </a:extLst>
          </p:cNvPr>
          <p:cNvSpPr>
            <a:spLocks noGrp="1"/>
          </p:cNvSpPr>
          <p:nvPr>
            <p:ph type="body" sz="quarter" idx="14"/>
          </p:nvPr>
        </p:nvSpPr>
        <p:spPr>
          <a:xfrm>
            <a:off x="499871" y="1371600"/>
            <a:ext cx="3330984" cy="615553"/>
          </a:xfrm>
        </p:spPr>
        <p:txBody>
          <a:bodyPr/>
          <a:lstStyle/>
          <a:p>
            <a:r>
              <a:rPr lang="en-US" dirty="0"/>
              <a:t>Growth volatility in small states</a:t>
            </a:r>
          </a:p>
          <a:p>
            <a:r>
              <a:rPr lang="en-US" sz="1600" i="1" dirty="0"/>
              <a:t>(Standard deviation)</a:t>
            </a:r>
            <a:endParaRPr lang="en-US" sz="1600" dirty="0"/>
          </a:p>
        </p:txBody>
      </p:sp>
      <p:sp>
        <p:nvSpPr>
          <p:cNvPr id="9" name="Text Placeholder 8">
            <a:extLst>
              <a:ext uri="{FF2B5EF4-FFF2-40B4-BE49-F238E27FC236}">
                <a16:creationId xmlns:a16="http://schemas.microsoft.com/office/drawing/2014/main" id="{099812F6-79D2-4AA7-BF58-AF681D9046DB}"/>
              </a:ext>
            </a:extLst>
          </p:cNvPr>
          <p:cNvSpPr>
            <a:spLocks noGrp="1"/>
          </p:cNvSpPr>
          <p:nvPr>
            <p:ph type="body" sz="quarter" idx="16"/>
          </p:nvPr>
        </p:nvSpPr>
        <p:spPr>
          <a:xfrm>
            <a:off x="4153180" y="1371600"/>
            <a:ext cx="3933330" cy="615553"/>
          </a:xfrm>
        </p:spPr>
        <p:txBody>
          <a:bodyPr/>
          <a:lstStyle/>
          <a:p>
            <a:r>
              <a:rPr lang="en-US" dirty="0"/>
              <a:t>GDP compared to pre-pandemic level</a:t>
            </a:r>
          </a:p>
          <a:p>
            <a:r>
              <a:rPr lang="en-US" sz="1600" i="1" dirty="0"/>
              <a:t>(Percent difference from 2019)</a:t>
            </a:r>
            <a:endParaRPr lang="en-US" dirty="0"/>
          </a:p>
        </p:txBody>
      </p:sp>
      <p:sp>
        <p:nvSpPr>
          <p:cNvPr id="13" name="Text Placeholder 8">
            <a:extLst>
              <a:ext uri="{FF2B5EF4-FFF2-40B4-BE49-F238E27FC236}">
                <a16:creationId xmlns:a16="http://schemas.microsoft.com/office/drawing/2014/main" id="{40EFA0A8-C666-48FB-A7B3-854AFC79A966}"/>
              </a:ext>
            </a:extLst>
          </p:cNvPr>
          <p:cNvSpPr txBox="1">
            <a:spLocks/>
          </p:cNvSpPr>
          <p:nvPr/>
        </p:nvSpPr>
        <p:spPr>
          <a:xfrm>
            <a:off x="8604352" y="1371599"/>
            <a:ext cx="3133344" cy="615553"/>
          </a:xfrm>
          <a:prstGeom prst="rect">
            <a:avLst/>
          </a:prstGeom>
        </p:spPr>
        <p:txBody>
          <a:bodyPr vert="horz" lIns="91440" tIns="45720" rIns="91440" bIns="45720" rtlCol="0">
            <a:spAutoFit/>
          </a:bodyPr>
          <a:lstStyle>
            <a:lvl1pPr marL="0" indent="0" algn="ctr" defTabSz="914400" rtl="0" eaLnBrk="1" latinLnBrk="0" hangingPunct="1">
              <a:spcBef>
                <a:spcPts val="0"/>
              </a:spcBef>
              <a:buFont typeface="Arial" panose="020B0604020202020204" pitchFamily="34" charset="0"/>
              <a:buNone/>
              <a:defRPr sz="1800" b="1" kern="1200">
                <a:solidFill>
                  <a:schemeClr val="tx1"/>
                </a:solidFill>
                <a:latin typeface="Times New Roman" panose="02020603050405020304" pitchFamily="18" charset="0"/>
                <a:ea typeface="+mn-ea"/>
                <a:cs typeface="Times New Roman" panose="02020603050405020304" pitchFamily="18"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Narrow" panose="020B0606020202030204" pitchFamily="34" charset="0"/>
                <a:ea typeface="+mn-ea"/>
                <a:cs typeface="Times New Roman" panose="02020603050405020304" pitchFamily="18"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Narrow" panose="020B0606020202030204" pitchFamily="34" charset="0"/>
                <a:ea typeface="+mn-ea"/>
                <a:cs typeface="Times New Roman" panose="02020603050405020304" pitchFamily="18"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Narrow" panose="020B0606020202030204" pitchFamily="34" charset="0"/>
                <a:ea typeface="+mn-ea"/>
                <a:cs typeface="Times New Roman" panose="02020603050405020304" pitchFamily="18"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Narrow" panose="020B0606020202030204" pitchFamily="34" charset="0"/>
                <a:ea typeface="+mn-ea"/>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t>External debt </a:t>
            </a:r>
          </a:p>
          <a:p>
            <a:r>
              <a:rPr lang="en-US" sz="1600" i="1" dirty="0"/>
              <a:t>(Percent of countries)</a:t>
            </a:r>
            <a:endParaRPr lang="en-US" dirty="0"/>
          </a:p>
        </p:txBody>
      </p:sp>
      <p:pic>
        <p:nvPicPr>
          <p:cNvPr id="11" name="Picture 10">
            <a:extLst>
              <a:ext uri="{FF2B5EF4-FFF2-40B4-BE49-F238E27FC236}">
                <a16:creationId xmlns:a16="http://schemas.microsoft.com/office/drawing/2014/main" id="{D381CEF6-576F-4420-A6EB-19181AE41386}"/>
              </a:ext>
            </a:extLst>
          </p:cNvPr>
          <p:cNvPicPr>
            <a:picLocks noChangeAspect="1"/>
          </p:cNvPicPr>
          <p:nvPr/>
        </p:nvPicPr>
        <p:blipFill>
          <a:blip r:embed="rId3"/>
          <a:stretch>
            <a:fillRect/>
          </a:stretch>
        </p:blipFill>
        <p:spPr>
          <a:xfrm>
            <a:off x="421596" y="1828800"/>
            <a:ext cx="3596952" cy="4645555"/>
          </a:xfrm>
          <a:prstGeom prst="rect">
            <a:avLst/>
          </a:prstGeom>
        </p:spPr>
      </p:pic>
      <p:pic>
        <p:nvPicPr>
          <p:cNvPr id="18" name="Picture 17">
            <a:extLst>
              <a:ext uri="{FF2B5EF4-FFF2-40B4-BE49-F238E27FC236}">
                <a16:creationId xmlns:a16="http://schemas.microsoft.com/office/drawing/2014/main" id="{CFC34B0A-175E-4D9B-844E-BA5505331AB9}"/>
              </a:ext>
            </a:extLst>
          </p:cNvPr>
          <p:cNvPicPr>
            <a:picLocks noChangeAspect="1"/>
          </p:cNvPicPr>
          <p:nvPr/>
        </p:nvPicPr>
        <p:blipFill>
          <a:blip r:embed="rId4"/>
          <a:stretch>
            <a:fillRect/>
          </a:stretch>
        </p:blipFill>
        <p:spPr>
          <a:xfrm>
            <a:off x="8252591" y="1828800"/>
            <a:ext cx="3798137" cy="4456562"/>
          </a:xfrm>
          <a:prstGeom prst="rect">
            <a:avLst/>
          </a:prstGeom>
        </p:spPr>
      </p:pic>
      <p:pic>
        <p:nvPicPr>
          <p:cNvPr id="4" name="Picture 3">
            <a:extLst>
              <a:ext uri="{FF2B5EF4-FFF2-40B4-BE49-F238E27FC236}">
                <a16:creationId xmlns:a16="http://schemas.microsoft.com/office/drawing/2014/main" id="{94359B3A-ACCE-4E6F-A897-A2F083549739}"/>
              </a:ext>
            </a:extLst>
          </p:cNvPr>
          <p:cNvPicPr>
            <a:picLocks noChangeAspect="1"/>
          </p:cNvPicPr>
          <p:nvPr/>
        </p:nvPicPr>
        <p:blipFill>
          <a:blip r:embed="rId5"/>
          <a:stretch>
            <a:fillRect/>
          </a:stretch>
        </p:blipFill>
        <p:spPr>
          <a:xfrm>
            <a:off x="4282199" y="1846906"/>
            <a:ext cx="3932261" cy="4456562"/>
          </a:xfrm>
          <a:prstGeom prst="rect">
            <a:avLst/>
          </a:prstGeom>
        </p:spPr>
      </p:pic>
    </p:spTree>
    <p:extLst>
      <p:ext uri="{BB962C8B-B14F-4D97-AF65-F5344CB8AC3E}">
        <p14:creationId xmlns:p14="http://schemas.microsoft.com/office/powerpoint/2010/main" val="31726490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6C142-6ED8-4F7C-AB90-42203B2BCC68}"/>
              </a:ext>
            </a:extLst>
          </p:cNvPr>
          <p:cNvSpPr>
            <a:spLocks noGrp="1"/>
          </p:cNvSpPr>
          <p:nvPr>
            <p:ph type="title"/>
          </p:nvPr>
        </p:nvSpPr>
        <p:spPr>
          <a:xfrm>
            <a:off x="0" y="18663"/>
            <a:ext cx="12041038" cy="1217891"/>
          </a:xfrm>
        </p:spPr>
        <p:txBody>
          <a:bodyPr>
            <a:normAutofit fontScale="90000"/>
          </a:bodyPr>
          <a:lstStyle/>
          <a:p>
            <a:r>
              <a:rPr lang="en-US" sz="4000" dirty="0"/>
              <a:t>Policy Priorities - 1</a:t>
            </a:r>
            <a:br>
              <a:rPr lang="en-US" sz="4000" dirty="0"/>
            </a:br>
            <a:r>
              <a:rPr lang="en-US" sz="3600" b="0" i="1" dirty="0"/>
              <a:t>Need for Global Cooperation and Macroeconomic Stability</a:t>
            </a:r>
            <a:endParaRPr lang="en-US" dirty="0"/>
          </a:p>
        </p:txBody>
      </p:sp>
      <p:sp>
        <p:nvSpPr>
          <p:cNvPr id="4" name="Slide Number Placeholder 3">
            <a:extLst>
              <a:ext uri="{FF2B5EF4-FFF2-40B4-BE49-F238E27FC236}">
                <a16:creationId xmlns:a16="http://schemas.microsoft.com/office/drawing/2014/main" id="{EF278CEC-03CB-4923-AEDC-A42FA91C0615}"/>
              </a:ext>
            </a:extLst>
          </p:cNvPr>
          <p:cNvSpPr>
            <a:spLocks noGrp="1"/>
          </p:cNvSpPr>
          <p:nvPr>
            <p:ph type="sldNum" sz="quarter" idx="12"/>
          </p:nvPr>
        </p:nvSpPr>
        <p:spPr/>
        <p:txBody>
          <a:bodyPr/>
          <a:lstStyle/>
          <a:p>
            <a:fld id="{93086EA8-BA3E-4F2F-80AA-0767E409B73B}" type="slidenum">
              <a:rPr lang="en-US" smtClean="0">
                <a:solidFill>
                  <a:prstClr val="black">
                    <a:tint val="75000"/>
                  </a:prstClr>
                </a:solidFill>
              </a:rPr>
              <a:pPr/>
              <a:t>11</a:t>
            </a:fld>
            <a:endParaRPr lang="en-US" dirty="0">
              <a:solidFill>
                <a:prstClr val="black">
                  <a:tint val="75000"/>
                </a:prstClr>
              </a:solidFill>
            </a:endParaRPr>
          </a:p>
        </p:txBody>
      </p:sp>
      <p:graphicFrame>
        <p:nvGraphicFramePr>
          <p:cNvPr id="3" name="Diagram 2">
            <a:extLst>
              <a:ext uri="{FF2B5EF4-FFF2-40B4-BE49-F238E27FC236}">
                <a16:creationId xmlns:a16="http://schemas.microsoft.com/office/drawing/2014/main" id="{6D668C7F-21A6-4246-846D-8076A264A70F}"/>
              </a:ext>
            </a:extLst>
          </p:cNvPr>
          <p:cNvGraphicFramePr/>
          <p:nvPr>
            <p:extLst>
              <p:ext uri="{D42A27DB-BD31-4B8C-83A1-F6EECF244321}">
                <p14:modId xmlns:p14="http://schemas.microsoft.com/office/powerpoint/2010/main" val="329395158"/>
              </p:ext>
            </p:extLst>
          </p:nvPr>
        </p:nvGraphicFramePr>
        <p:xfrm>
          <a:off x="600075" y="1362075"/>
          <a:ext cx="10982325" cy="53594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166173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6C142-6ED8-4F7C-AB90-42203B2BCC68}"/>
              </a:ext>
            </a:extLst>
          </p:cNvPr>
          <p:cNvSpPr>
            <a:spLocks noGrp="1"/>
          </p:cNvSpPr>
          <p:nvPr>
            <p:ph type="title"/>
          </p:nvPr>
        </p:nvSpPr>
        <p:spPr>
          <a:xfrm>
            <a:off x="0" y="18663"/>
            <a:ext cx="12041038" cy="1217891"/>
          </a:xfrm>
        </p:spPr>
        <p:txBody>
          <a:bodyPr>
            <a:normAutofit fontScale="90000"/>
          </a:bodyPr>
          <a:lstStyle/>
          <a:p>
            <a:r>
              <a:rPr lang="en-US" sz="4000" dirty="0"/>
              <a:t>Policy Priorities - 2 </a:t>
            </a:r>
            <a:br>
              <a:rPr lang="en-US" sz="4000" dirty="0"/>
            </a:br>
            <a:r>
              <a:rPr lang="en-US" sz="3600" b="0" i="1" dirty="0"/>
              <a:t>Implementing Policies to Boost Growth and Resilience</a:t>
            </a:r>
            <a:endParaRPr lang="en-US" dirty="0"/>
          </a:p>
        </p:txBody>
      </p:sp>
      <p:sp>
        <p:nvSpPr>
          <p:cNvPr id="4" name="Slide Number Placeholder 3">
            <a:extLst>
              <a:ext uri="{FF2B5EF4-FFF2-40B4-BE49-F238E27FC236}">
                <a16:creationId xmlns:a16="http://schemas.microsoft.com/office/drawing/2014/main" id="{EF278CEC-03CB-4923-AEDC-A42FA91C0615}"/>
              </a:ext>
            </a:extLst>
          </p:cNvPr>
          <p:cNvSpPr>
            <a:spLocks noGrp="1"/>
          </p:cNvSpPr>
          <p:nvPr>
            <p:ph type="sldNum" sz="quarter" idx="12"/>
          </p:nvPr>
        </p:nvSpPr>
        <p:spPr/>
        <p:txBody>
          <a:bodyPr/>
          <a:lstStyle/>
          <a:p>
            <a:fld id="{93086EA8-BA3E-4F2F-80AA-0767E409B73B}" type="slidenum">
              <a:rPr lang="en-US" smtClean="0">
                <a:solidFill>
                  <a:prstClr val="black">
                    <a:tint val="75000"/>
                  </a:prstClr>
                </a:solidFill>
              </a:rPr>
              <a:pPr/>
              <a:t>12</a:t>
            </a:fld>
            <a:endParaRPr lang="en-US" dirty="0">
              <a:solidFill>
                <a:prstClr val="black">
                  <a:tint val="75000"/>
                </a:prstClr>
              </a:solidFill>
            </a:endParaRPr>
          </a:p>
        </p:txBody>
      </p:sp>
      <p:graphicFrame>
        <p:nvGraphicFramePr>
          <p:cNvPr id="3" name="Diagram 2">
            <a:extLst>
              <a:ext uri="{FF2B5EF4-FFF2-40B4-BE49-F238E27FC236}">
                <a16:creationId xmlns:a16="http://schemas.microsoft.com/office/drawing/2014/main" id="{6D668C7F-21A6-4246-846D-8076A264A70F}"/>
              </a:ext>
            </a:extLst>
          </p:cNvPr>
          <p:cNvGraphicFramePr/>
          <p:nvPr>
            <p:extLst>
              <p:ext uri="{D42A27DB-BD31-4B8C-83A1-F6EECF244321}">
                <p14:modId xmlns:p14="http://schemas.microsoft.com/office/powerpoint/2010/main" val="566220613"/>
              </p:ext>
            </p:extLst>
          </p:nvPr>
        </p:nvGraphicFramePr>
        <p:xfrm>
          <a:off x="619125" y="1323975"/>
          <a:ext cx="10963275" cy="55153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09628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1A800A9-EA9B-429B-8301-24C217D54E08}"/>
              </a:ext>
            </a:extLst>
          </p:cNvPr>
          <p:cNvSpPr>
            <a:spLocks noGrp="1"/>
          </p:cNvSpPr>
          <p:nvPr>
            <p:ph type="title"/>
          </p:nvPr>
        </p:nvSpPr>
        <p:spPr/>
        <p:txBody>
          <a:bodyPr/>
          <a:lstStyle/>
          <a:p>
            <a:pPr algn="ctr"/>
            <a:r>
              <a:rPr lang="en-US" dirty="0"/>
              <a:t>Questions &amp; Comments</a:t>
            </a:r>
            <a:br>
              <a:rPr lang="en-US" dirty="0"/>
            </a:br>
            <a:r>
              <a:rPr lang="en-US" sz="3200" i="1" dirty="0"/>
              <a:t>January 2023</a:t>
            </a:r>
            <a:endParaRPr lang="en-US" dirty="0"/>
          </a:p>
        </p:txBody>
      </p:sp>
      <p:sp>
        <p:nvSpPr>
          <p:cNvPr id="4" name="Slide Number Placeholder 3">
            <a:extLst>
              <a:ext uri="{FF2B5EF4-FFF2-40B4-BE49-F238E27FC236}">
                <a16:creationId xmlns:a16="http://schemas.microsoft.com/office/drawing/2014/main" id="{483BD6E4-5417-49DD-8218-34F4F4536BC5}"/>
              </a:ext>
            </a:extLst>
          </p:cNvPr>
          <p:cNvSpPr>
            <a:spLocks noGrp="1"/>
          </p:cNvSpPr>
          <p:nvPr>
            <p:ph type="sldNum" sz="quarter" idx="12"/>
          </p:nvPr>
        </p:nvSpPr>
        <p:spPr/>
        <p:txBody>
          <a:bodyPr/>
          <a:lstStyle/>
          <a:p>
            <a:fld id="{93086EA8-BA3E-4F2F-80AA-0767E409B73B}" type="slidenum">
              <a:rPr lang="en-US" smtClean="0">
                <a:solidFill>
                  <a:prstClr val="black">
                    <a:tint val="75000"/>
                  </a:prstClr>
                </a:solidFill>
              </a:rPr>
              <a:pPr/>
              <a:t>13</a:t>
            </a:fld>
            <a:endParaRPr lang="en-US" dirty="0">
              <a:solidFill>
                <a:prstClr val="black">
                  <a:tint val="75000"/>
                </a:prstClr>
              </a:solidFill>
            </a:endParaRPr>
          </a:p>
        </p:txBody>
      </p:sp>
      <p:sp>
        <p:nvSpPr>
          <p:cNvPr id="7" name="Subtitle 1">
            <a:extLst>
              <a:ext uri="{FF2B5EF4-FFF2-40B4-BE49-F238E27FC236}">
                <a16:creationId xmlns:a16="http://schemas.microsoft.com/office/drawing/2014/main" id="{3EBD267A-EE3E-4DDB-A03A-8FC0428A72E3}"/>
              </a:ext>
            </a:extLst>
          </p:cNvPr>
          <p:cNvSpPr txBox="1">
            <a:spLocks/>
          </p:cNvSpPr>
          <p:nvPr/>
        </p:nvSpPr>
        <p:spPr>
          <a:xfrm>
            <a:off x="16020" y="1924050"/>
            <a:ext cx="12175980" cy="3698827"/>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Oswald Regular" panose="02000503000000000000" pitchFamily="2" charset="0"/>
                <a:ea typeface="+mn-ea"/>
                <a:cs typeface="Times New Roman" panose="02020603050405020304" pitchFamily="18"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Arial Narrow" panose="020B0606020202030204" pitchFamily="34" charset="0"/>
                <a:ea typeface="+mn-ea"/>
                <a:cs typeface="Times New Roman" panose="02020603050405020304" pitchFamily="18" charset="0"/>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Arial Narrow" panose="020B0606020202030204" pitchFamily="34" charset="0"/>
                <a:ea typeface="+mn-ea"/>
                <a:cs typeface="Times New Roman" panose="02020603050405020304" pitchFamily="18" charset="0"/>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Arial Narrow" panose="020B0606020202030204" pitchFamily="34" charset="0"/>
                <a:ea typeface="+mn-ea"/>
                <a:cs typeface="Times New Roman" panose="02020603050405020304" pitchFamily="18" charset="0"/>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Arial Narrow" panose="020B0606020202030204" pitchFamily="34" charset="0"/>
                <a:ea typeface="+mn-ea"/>
                <a:cs typeface="Times New Roman" panose="02020603050405020304" pitchFamily="18" charset="0"/>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en-US" sz="2600" b="1" dirty="0">
              <a:latin typeface="Arial Narrow" panose="020B0606020202030204" pitchFamily="34" charset="0"/>
              <a:hlinkClick r:id="" action="ppaction://noaction"/>
            </a:endParaRPr>
          </a:p>
          <a:p>
            <a:pPr algn="ctr"/>
            <a:endParaRPr lang="en-US" sz="2600" b="1" dirty="0">
              <a:latin typeface="Arial Narrow" panose="020B0606020202030204" pitchFamily="34" charset="0"/>
              <a:hlinkClick r:id="" action="ppaction://noaction"/>
            </a:endParaRPr>
          </a:p>
          <a:p>
            <a:pPr algn="ctr"/>
            <a:r>
              <a:rPr lang="en-US" sz="2600" b="1" dirty="0">
                <a:latin typeface="Arial Narrow" panose="020B0606020202030204" pitchFamily="34" charset="0"/>
                <a:hlinkClick r:id="" action="ppaction://noaction"/>
              </a:rPr>
              <a:t>www.worldbank.org/gep</a:t>
            </a:r>
            <a:endParaRPr lang="en-US" sz="2600" b="1" dirty="0">
              <a:latin typeface="Arial Narrow" panose="020B0606020202030204" pitchFamily="34" charset="0"/>
            </a:endParaRPr>
          </a:p>
          <a:p>
            <a:pPr algn="ctr"/>
            <a:endParaRPr lang="en-US" sz="2600" b="1" dirty="0">
              <a:solidFill>
                <a:srgbClr val="EB1C2D"/>
              </a:solidFill>
              <a:latin typeface="Arial Narrow" panose="020B0606020202030204" pitchFamily="34" charset="0"/>
              <a:hlinkClick r:id="rId3"/>
            </a:endParaRPr>
          </a:p>
          <a:p>
            <a:endParaRPr lang="en-US" sz="3000" dirty="0">
              <a:latin typeface="Arial Narrow" panose="020B0606020202030204" pitchFamily="34" charset="0"/>
            </a:endParaRPr>
          </a:p>
        </p:txBody>
      </p:sp>
    </p:spTree>
    <p:extLst>
      <p:ext uri="{BB962C8B-B14F-4D97-AF65-F5344CB8AC3E}">
        <p14:creationId xmlns:p14="http://schemas.microsoft.com/office/powerpoint/2010/main" val="3519011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E24BD51-02D5-43E4-B569-DDFECCEA89BB}"/>
              </a:ext>
            </a:extLst>
          </p:cNvPr>
          <p:cNvSpPr>
            <a:spLocks noGrp="1"/>
          </p:cNvSpPr>
          <p:nvPr>
            <p:ph type="sldNum" sz="quarter" idx="12"/>
          </p:nvPr>
        </p:nvSpPr>
        <p:spPr/>
        <p:txBody>
          <a:bodyPr/>
          <a:lstStyle/>
          <a:p>
            <a:fld id="{93086EA8-BA3E-4F2F-80AA-0767E409B73B}" type="slidenum">
              <a:rPr lang="en-US" smtClean="0">
                <a:solidFill>
                  <a:prstClr val="black">
                    <a:tint val="75000"/>
                  </a:prstClr>
                </a:solidFill>
              </a:rPr>
              <a:pPr/>
              <a:t>14</a:t>
            </a:fld>
            <a:endParaRPr lang="en-US" dirty="0">
              <a:solidFill>
                <a:prstClr val="black">
                  <a:tint val="75000"/>
                </a:prstClr>
              </a:solidFill>
            </a:endParaRPr>
          </a:p>
        </p:txBody>
      </p:sp>
      <p:sp>
        <p:nvSpPr>
          <p:cNvPr id="12" name="Title 11">
            <a:extLst>
              <a:ext uri="{FF2B5EF4-FFF2-40B4-BE49-F238E27FC236}">
                <a16:creationId xmlns:a16="http://schemas.microsoft.com/office/drawing/2014/main" id="{68D251CC-5B88-40F8-9B4F-3DDC80DCCC5A}"/>
              </a:ext>
            </a:extLst>
          </p:cNvPr>
          <p:cNvSpPr>
            <a:spLocks noGrp="1"/>
          </p:cNvSpPr>
          <p:nvPr>
            <p:ph type="title"/>
          </p:nvPr>
        </p:nvSpPr>
        <p:spPr>
          <a:xfrm>
            <a:off x="16020" y="18663"/>
            <a:ext cx="12175980" cy="1217891"/>
          </a:xfrm>
        </p:spPr>
        <p:txBody>
          <a:bodyPr>
            <a:normAutofit fontScale="90000"/>
          </a:bodyPr>
          <a:lstStyle/>
          <a:p>
            <a:br>
              <a:rPr lang="en-US" dirty="0">
                <a:effectLst/>
                <a:ea typeface="Calibri" panose="020F0502020204030204" pitchFamily="34" charset="0"/>
              </a:rPr>
            </a:br>
            <a:r>
              <a:rPr lang="en-US" dirty="0">
                <a:effectLst/>
                <a:ea typeface="Calibri" panose="020F0502020204030204" pitchFamily="34" charset="0"/>
              </a:rPr>
              <a:t>Recent Publications on Topical Global Macro Challenges</a:t>
            </a:r>
            <a:br>
              <a:rPr lang="en-US" sz="4000" dirty="0">
                <a:effectLst/>
                <a:ea typeface="Calibri" panose="020F0502020204030204" pitchFamily="34" charset="0"/>
              </a:rPr>
            </a:br>
            <a:endParaRPr lang="en-US" sz="3200" dirty="0"/>
          </a:p>
        </p:txBody>
      </p:sp>
      <p:pic>
        <p:nvPicPr>
          <p:cNvPr id="5" name="Picture 4" descr="Text, letter&#10;&#10;Description automatically generated">
            <a:extLst>
              <a:ext uri="{FF2B5EF4-FFF2-40B4-BE49-F238E27FC236}">
                <a16:creationId xmlns:a16="http://schemas.microsoft.com/office/drawing/2014/main" id="{E48E5E97-D2DB-4E84-9F1B-19077ED518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86136" y="4114800"/>
            <a:ext cx="1939732" cy="2743200"/>
          </a:xfrm>
          <a:prstGeom prst="rect">
            <a:avLst/>
          </a:prstGeom>
          <a:ln w="3175">
            <a:solidFill>
              <a:schemeClr val="tx1"/>
            </a:solidFill>
          </a:ln>
        </p:spPr>
      </p:pic>
      <p:pic>
        <p:nvPicPr>
          <p:cNvPr id="7" name="Picture 6" descr="Text&#10;&#10;Description automatically generated">
            <a:extLst>
              <a:ext uri="{FF2B5EF4-FFF2-40B4-BE49-F238E27FC236}">
                <a16:creationId xmlns:a16="http://schemas.microsoft.com/office/drawing/2014/main" id="{1428F3DF-AFC3-45F6-B90F-917128E653D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29216" y="4114800"/>
            <a:ext cx="1939826" cy="2743200"/>
          </a:xfrm>
          <a:prstGeom prst="rect">
            <a:avLst/>
          </a:prstGeom>
          <a:ln w="3175">
            <a:solidFill>
              <a:schemeClr val="tx1"/>
            </a:solidFill>
          </a:ln>
        </p:spPr>
      </p:pic>
      <p:pic>
        <p:nvPicPr>
          <p:cNvPr id="13" name="Picture 12" descr="A picture containing text&#10;&#10;Description automatically generated">
            <a:extLst>
              <a:ext uri="{FF2B5EF4-FFF2-40B4-BE49-F238E27FC236}">
                <a16:creationId xmlns:a16="http://schemas.microsoft.com/office/drawing/2014/main" id="{4434CF14-0C9C-4794-BBF5-B2D9F243CD2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85015" y="1324656"/>
            <a:ext cx="2035847" cy="2743200"/>
          </a:xfrm>
          <a:prstGeom prst="rect">
            <a:avLst/>
          </a:prstGeom>
        </p:spPr>
      </p:pic>
      <p:pic>
        <p:nvPicPr>
          <p:cNvPr id="15" name="Picture 14" descr="Chart&#10;&#10;Description automatically generated">
            <a:extLst>
              <a:ext uri="{FF2B5EF4-FFF2-40B4-BE49-F238E27FC236}">
                <a16:creationId xmlns:a16="http://schemas.microsoft.com/office/drawing/2014/main" id="{56DACA4B-3105-4C66-91AE-201CB55164E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86136" y="1324656"/>
            <a:ext cx="1939732" cy="2743200"/>
          </a:xfrm>
          <a:prstGeom prst="rect">
            <a:avLst/>
          </a:prstGeom>
        </p:spPr>
      </p:pic>
      <p:pic>
        <p:nvPicPr>
          <p:cNvPr id="17" name="Picture 16" descr="Graphical user interface&#10;&#10;Description automatically generated">
            <a:extLst>
              <a:ext uri="{FF2B5EF4-FFF2-40B4-BE49-F238E27FC236}">
                <a16:creationId xmlns:a16="http://schemas.microsoft.com/office/drawing/2014/main" id="{4E33A893-3613-4EB0-84F5-CBF2430F8FD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2998" y="4114800"/>
            <a:ext cx="2035397" cy="2743200"/>
          </a:xfrm>
          <a:prstGeom prst="rect">
            <a:avLst/>
          </a:prstGeom>
          <a:ln w="3175">
            <a:solidFill>
              <a:schemeClr val="tx1"/>
            </a:solidFill>
          </a:ln>
        </p:spPr>
      </p:pic>
      <p:pic>
        <p:nvPicPr>
          <p:cNvPr id="19" name="Picture 18" descr="Graphical user interface, text, website&#10;&#10;Description automatically generated">
            <a:extLst>
              <a:ext uri="{FF2B5EF4-FFF2-40B4-BE49-F238E27FC236}">
                <a16:creationId xmlns:a16="http://schemas.microsoft.com/office/drawing/2014/main" id="{9649FD8F-BA54-4D23-A145-8E46B85C4F0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485566" y="4114800"/>
            <a:ext cx="2035397" cy="2743200"/>
          </a:xfrm>
          <a:prstGeom prst="rect">
            <a:avLst/>
          </a:prstGeom>
          <a:ln w="3175">
            <a:solidFill>
              <a:schemeClr val="tx1"/>
            </a:solidFill>
          </a:ln>
        </p:spPr>
      </p:pic>
      <p:pic>
        <p:nvPicPr>
          <p:cNvPr id="21" name="Picture 20" descr="A picture containing chart&#10;&#10;Description automatically generated">
            <a:extLst>
              <a:ext uri="{FF2B5EF4-FFF2-40B4-BE49-F238E27FC236}">
                <a16:creationId xmlns:a16="http://schemas.microsoft.com/office/drawing/2014/main" id="{4E56185E-F991-4477-B09F-140AE08D878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32998" y="1317768"/>
            <a:ext cx="2034788" cy="2743200"/>
          </a:xfrm>
          <a:prstGeom prst="rect">
            <a:avLst/>
          </a:prstGeom>
        </p:spPr>
      </p:pic>
      <p:pic>
        <p:nvPicPr>
          <p:cNvPr id="23" name="Picture 22" descr="Text, timeline&#10;&#10;Description automatically generated with medium confidence">
            <a:extLst>
              <a:ext uri="{FF2B5EF4-FFF2-40B4-BE49-F238E27FC236}">
                <a16:creationId xmlns:a16="http://schemas.microsoft.com/office/drawing/2014/main" id="{EA600056-A44C-4302-8270-C72BA5078C4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439256" y="1324656"/>
            <a:ext cx="2119112" cy="2743200"/>
          </a:xfrm>
          <a:prstGeom prst="rect">
            <a:avLst/>
          </a:prstGeom>
        </p:spPr>
      </p:pic>
    </p:spTree>
    <p:extLst>
      <p:ext uri="{BB962C8B-B14F-4D97-AF65-F5344CB8AC3E}">
        <p14:creationId xmlns:p14="http://schemas.microsoft.com/office/powerpoint/2010/main" val="3009311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D12B67-D7F6-4FCD-9DFD-1EBA8FB09C95}"/>
              </a:ext>
            </a:extLst>
          </p:cNvPr>
          <p:cNvSpPr>
            <a:spLocks noGrp="1"/>
          </p:cNvSpPr>
          <p:nvPr>
            <p:ph sz="half" idx="1"/>
          </p:nvPr>
        </p:nvSpPr>
        <p:spPr>
          <a:xfrm>
            <a:off x="503700" y="1742596"/>
            <a:ext cx="11078699" cy="4321320"/>
          </a:xfrm>
        </p:spPr>
        <p:txBody>
          <a:bodyPr>
            <a:normAutofit/>
          </a:bodyPr>
          <a:lstStyle/>
          <a:p>
            <a:pPr>
              <a:lnSpc>
                <a:spcPct val="110000"/>
              </a:lnSpc>
              <a:spcAft>
                <a:spcPts val="1800"/>
              </a:spcAft>
            </a:pPr>
            <a:r>
              <a:rPr lang="en-US" sz="3000" b="1" dirty="0"/>
              <a:t>Global Outlook </a:t>
            </a:r>
            <a:r>
              <a:rPr lang="en-US" sz="3000" b="1" dirty="0">
                <a:solidFill>
                  <a:srgbClr val="FF0000"/>
                </a:solidFill>
              </a:rPr>
              <a:t>(Chapter 1) </a:t>
            </a:r>
          </a:p>
          <a:p>
            <a:pPr>
              <a:lnSpc>
                <a:spcPct val="110000"/>
              </a:lnSpc>
              <a:spcAft>
                <a:spcPts val="1800"/>
              </a:spcAft>
            </a:pPr>
            <a:r>
              <a:rPr lang="en-US" sz="3000" b="1" dirty="0"/>
              <a:t>Regional Outlooks </a:t>
            </a:r>
            <a:r>
              <a:rPr lang="en-US" sz="3000" b="1" dirty="0">
                <a:solidFill>
                  <a:srgbClr val="FF0000"/>
                </a:solidFill>
              </a:rPr>
              <a:t>(Chapter 2)</a:t>
            </a:r>
          </a:p>
          <a:p>
            <a:pPr>
              <a:lnSpc>
                <a:spcPct val="110000"/>
              </a:lnSpc>
              <a:spcAft>
                <a:spcPts val="1800"/>
              </a:spcAft>
            </a:pPr>
            <a:r>
              <a:rPr lang="en-US" sz="3000" b="1" dirty="0"/>
              <a:t>Investment Growth After the Pandemic </a:t>
            </a:r>
            <a:r>
              <a:rPr lang="en-US" sz="3000" b="1" dirty="0">
                <a:solidFill>
                  <a:srgbClr val="FF0000"/>
                </a:solidFill>
              </a:rPr>
              <a:t>(Chapter 3)</a:t>
            </a:r>
          </a:p>
          <a:p>
            <a:pPr>
              <a:lnSpc>
                <a:spcPct val="110000"/>
              </a:lnSpc>
              <a:spcAft>
                <a:spcPts val="1800"/>
              </a:spcAft>
            </a:pPr>
            <a:r>
              <a:rPr lang="en-US" sz="3000" b="1" dirty="0"/>
              <a:t>Small States: Overlapping Crises, Multiple Challenges </a:t>
            </a:r>
            <a:r>
              <a:rPr lang="en-US" sz="3000" b="1" dirty="0">
                <a:solidFill>
                  <a:srgbClr val="FF0000"/>
                </a:solidFill>
              </a:rPr>
              <a:t>(Chapter 4)</a:t>
            </a:r>
          </a:p>
        </p:txBody>
      </p:sp>
      <p:sp>
        <p:nvSpPr>
          <p:cNvPr id="4" name="Title 3">
            <a:extLst>
              <a:ext uri="{FF2B5EF4-FFF2-40B4-BE49-F238E27FC236}">
                <a16:creationId xmlns:a16="http://schemas.microsoft.com/office/drawing/2014/main" id="{48DA8057-92F6-47C5-A5CB-5E50C95C6682}"/>
              </a:ext>
            </a:extLst>
          </p:cNvPr>
          <p:cNvSpPr>
            <a:spLocks noGrp="1"/>
          </p:cNvSpPr>
          <p:nvPr>
            <p:ph type="title"/>
          </p:nvPr>
        </p:nvSpPr>
        <p:spPr/>
        <p:txBody>
          <a:bodyPr/>
          <a:lstStyle/>
          <a:p>
            <a:r>
              <a:rPr lang="en-US" dirty="0"/>
              <a:t>Global Economic Prospects  –  </a:t>
            </a:r>
            <a:r>
              <a:rPr lang="en-US" i="1" dirty="0"/>
              <a:t>January 2023</a:t>
            </a:r>
          </a:p>
        </p:txBody>
      </p:sp>
      <p:sp>
        <p:nvSpPr>
          <p:cNvPr id="5" name="Slide Number Placeholder 4">
            <a:extLst>
              <a:ext uri="{FF2B5EF4-FFF2-40B4-BE49-F238E27FC236}">
                <a16:creationId xmlns:a16="http://schemas.microsoft.com/office/drawing/2014/main" id="{F6F0F08E-A4CB-4A78-BE67-6AA4C13418E0}"/>
              </a:ext>
            </a:extLst>
          </p:cNvPr>
          <p:cNvSpPr>
            <a:spLocks noGrp="1"/>
          </p:cNvSpPr>
          <p:nvPr>
            <p:ph type="sldNum" sz="quarter" idx="12"/>
          </p:nvPr>
        </p:nvSpPr>
        <p:spPr/>
        <p:txBody>
          <a:bodyPr/>
          <a:lstStyle/>
          <a:p>
            <a:fld id="{93086EA8-BA3E-4F2F-80AA-0767E409B73B}" type="slidenum">
              <a:rPr lang="en-US" smtClean="0">
                <a:solidFill>
                  <a:prstClr val="black">
                    <a:tint val="75000"/>
                  </a:prstClr>
                </a:solidFill>
              </a:rPr>
              <a:pPr/>
              <a:t>2</a:t>
            </a:fld>
            <a:endParaRPr lang="en-US" dirty="0">
              <a:solidFill>
                <a:prstClr val="black">
                  <a:tint val="75000"/>
                </a:prstClr>
              </a:solidFill>
            </a:endParaRPr>
          </a:p>
        </p:txBody>
      </p:sp>
    </p:spTree>
    <p:extLst>
      <p:ext uri="{BB962C8B-B14F-4D97-AF65-F5344CB8AC3E}">
        <p14:creationId xmlns:p14="http://schemas.microsoft.com/office/powerpoint/2010/main" val="2464421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8DA8057-92F6-47C5-A5CB-5E50C95C6682}"/>
              </a:ext>
            </a:extLst>
          </p:cNvPr>
          <p:cNvSpPr>
            <a:spLocks noGrp="1"/>
          </p:cNvSpPr>
          <p:nvPr>
            <p:ph type="title"/>
          </p:nvPr>
        </p:nvSpPr>
        <p:spPr/>
        <p:txBody>
          <a:bodyPr/>
          <a:lstStyle/>
          <a:p>
            <a:r>
              <a:rPr lang="en-US" dirty="0"/>
              <a:t>Global Economic Prospects  –  </a:t>
            </a:r>
            <a:r>
              <a:rPr lang="en-US" i="1" dirty="0"/>
              <a:t>January 2023</a:t>
            </a:r>
          </a:p>
        </p:txBody>
      </p:sp>
      <p:sp>
        <p:nvSpPr>
          <p:cNvPr id="5" name="Slide Number Placeholder 4">
            <a:extLst>
              <a:ext uri="{FF2B5EF4-FFF2-40B4-BE49-F238E27FC236}">
                <a16:creationId xmlns:a16="http://schemas.microsoft.com/office/drawing/2014/main" id="{F6F0F08E-A4CB-4A78-BE67-6AA4C13418E0}"/>
              </a:ext>
            </a:extLst>
          </p:cNvPr>
          <p:cNvSpPr>
            <a:spLocks noGrp="1"/>
          </p:cNvSpPr>
          <p:nvPr>
            <p:ph type="sldNum" sz="quarter" idx="12"/>
          </p:nvPr>
        </p:nvSpPr>
        <p:spPr/>
        <p:txBody>
          <a:bodyPr/>
          <a:lstStyle/>
          <a:p>
            <a:fld id="{93086EA8-BA3E-4F2F-80AA-0767E409B73B}" type="slidenum">
              <a:rPr lang="en-US" smtClean="0">
                <a:solidFill>
                  <a:prstClr val="black">
                    <a:tint val="75000"/>
                  </a:prstClr>
                </a:solidFill>
              </a:rPr>
              <a:pPr/>
              <a:t>3</a:t>
            </a:fld>
            <a:endParaRPr lang="en-US" dirty="0">
              <a:solidFill>
                <a:prstClr val="black">
                  <a:tint val="75000"/>
                </a:prstClr>
              </a:solidFill>
            </a:endParaRPr>
          </a:p>
        </p:txBody>
      </p:sp>
      <p:sp>
        <p:nvSpPr>
          <p:cNvPr id="9" name="Content Placeholder 1">
            <a:extLst>
              <a:ext uri="{FF2B5EF4-FFF2-40B4-BE49-F238E27FC236}">
                <a16:creationId xmlns:a16="http://schemas.microsoft.com/office/drawing/2014/main" id="{C508B5BB-8639-4B8B-B455-8824F38E9644}"/>
              </a:ext>
            </a:extLst>
          </p:cNvPr>
          <p:cNvSpPr>
            <a:spLocks noGrp="1"/>
          </p:cNvSpPr>
          <p:nvPr>
            <p:ph sz="half" idx="1"/>
          </p:nvPr>
        </p:nvSpPr>
        <p:spPr>
          <a:xfrm>
            <a:off x="567408" y="1339180"/>
            <a:ext cx="11078699" cy="4321320"/>
          </a:xfrm>
        </p:spPr>
        <p:txBody>
          <a:bodyPr>
            <a:normAutofit/>
          </a:bodyPr>
          <a:lstStyle/>
          <a:p>
            <a:pPr marL="0" indent="0" algn="ctr">
              <a:lnSpc>
                <a:spcPct val="110000"/>
              </a:lnSpc>
              <a:spcAft>
                <a:spcPts val="1800"/>
              </a:spcAft>
              <a:buNone/>
            </a:pPr>
            <a:r>
              <a:rPr lang="en-US" sz="3000" b="1" dirty="0"/>
              <a:t>Underlying data and charts can be found at </a:t>
            </a:r>
          </a:p>
          <a:p>
            <a:pPr marL="0" indent="0" algn="ctr">
              <a:lnSpc>
                <a:spcPct val="110000"/>
              </a:lnSpc>
              <a:spcAft>
                <a:spcPts val="1800"/>
              </a:spcAft>
              <a:buNone/>
            </a:pPr>
            <a:r>
              <a:rPr lang="en-US" sz="3000" b="1" dirty="0">
                <a:hlinkClick r:id="rId3"/>
              </a:rPr>
              <a:t>www.worldbank.org/gep</a:t>
            </a:r>
            <a:r>
              <a:rPr lang="en-US" sz="3000" b="1" dirty="0"/>
              <a:t> </a:t>
            </a:r>
          </a:p>
          <a:p>
            <a:pPr marL="0" indent="0" algn="ctr">
              <a:lnSpc>
                <a:spcPct val="110000"/>
              </a:lnSpc>
              <a:spcAft>
                <a:spcPts val="1800"/>
              </a:spcAft>
              <a:buNone/>
            </a:pPr>
            <a:endParaRPr lang="en-US" b="1" dirty="0"/>
          </a:p>
        </p:txBody>
      </p:sp>
      <p:pic>
        <p:nvPicPr>
          <p:cNvPr id="3" name="Picture 2" descr="Graphical user interface, text&#10;&#10;Description automatically generated">
            <a:extLst>
              <a:ext uri="{FF2B5EF4-FFF2-40B4-BE49-F238E27FC236}">
                <a16:creationId xmlns:a16="http://schemas.microsoft.com/office/drawing/2014/main" id="{2BA7DA22-E34E-4442-AE58-D6EC6E71DD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40545" y="2702928"/>
            <a:ext cx="8932423" cy="3436139"/>
          </a:xfrm>
          <a:prstGeom prst="rect">
            <a:avLst/>
          </a:prstGeom>
        </p:spPr>
      </p:pic>
    </p:spTree>
    <p:extLst>
      <p:ext uri="{BB962C8B-B14F-4D97-AF65-F5344CB8AC3E}">
        <p14:creationId xmlns:p14="http://schemas.microsoft.com/office/powerpoint/2010/main" val="41284377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83BAF-1D5D-4FFE-BE84-A1051DF97E48}"/>
              </a:ext>
            </a:extLst>
          </p:cNvPr>
          <p:cNvSpPr>
            <a:spLocks noGrp="1"/>
          </p:cNvSpPr>
          <p:nvPr>
            <p:ph type="title"/>
          </p:nvPr>
        </p:nvSpPr>
        <p:spPr>
          <a:xfrm>
            <a:off x="0" y="18663"/>
            <a:ext cx="12192000" cy="1217891"/>
          </a:xfrm>
        </p:spPr>
        <p:txBody>
          <a:bodyPr>
            <a:normAutofit fontScale="90000"/>
          </a:bodyPr>
          <a:lstStyle/>
          <a:p>
            <a:r>
              <a:rPr lang="en-US" sz="4000"/>
              <a:t>Growth </a:t>
            </a:r>
            <a:r>
              <a:rPr lang="en-US" sz="4000" dirty="0"/>
              <a:t>Forecasts</a:t>
            </a:r>
            <a:br>
              <a:rPr lang="en-US" dirty="0"/>
            </a:br>
            <a:r>
              <a:rPr lang="en-US" b="0" i="1" dirty="0"/>
              <a:t>A Sharp Downturn in 2023</a:t>
            </a:r>
            <a:endParaRPr lang="en-US" sz="3200" b="0" i="1" dirty="0"/>
          </a:p>
        </p:txBody>
      </p:sp>
      <p:sp>
        <p:nvSpPr>
          <p:cNvPr id="3" name="Slide Number Placeholder 2">
            <a:extLst>
              <a:ext uri="{FF2B5EF4-FFF2-40B4-BE49-F238E27FC236}">
                <a16:creationId xmlns:a16="http://schemas.microsoft.com/office/drawing/2014/main" id="{1C14B410-9AD3-4DAA-8D91-44FDF771039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086EA8-BA3E-4F2F-80AA-0767E409B73B}" type="slidenum">
              <a:rPr kumimoji="0" lang="en-US" sz="1200" b="1"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1" i="0" u="none" strike="noStrike" kern="1200" cap="none" spc="0" normalizeH="0" baseline="0" noProof="0" dirty="0">
              <a:ln>
                <a:noFill/>
              </a:ln>
              <a:solidFill>
                <a:prstClr val="black">
                  <a:tint val="75000"/>
                </a:prstClr>
              </a:solidFill>
              <a:effectLst/>
              <a:uLnTx/>
              <a:uFillTx/>
              <a:latin typeface="Arial" panose="020B0604020202020204"/>
              <a:ea typeface="+mn-ea"/>
              <a:cs typeface="+mn-cs"/>
            </a:endParaRPr>
          </a:p>
        </p:txBody>
      </p:sp>
      <p:sp>
        <p:nvSpPr>
          <p:cNvPr id="5" name="Text Placeholder 4">
            <a:extLst>
              <a:ext uri="{FF2B5EF4-FFF2-40B4-BE49-F238E27FC236}">
                <a16:creationId xmlns:a16="http://schemas.microsoft.com/office/drawing/2014/main" id="{CF619213-40E1-4571-9034-3D3C820CA785}"/>
              </a:ext>
            </a:extLst>
          </p:cNvPr>
          <p:cNvSpPr>
            <a:spLocks noGrp="1"/>
          </p:cNvSpPr>
          <p:nvPr>
            <p:ph type="body" sz="quarter" idx="14"/>
          </p:nvPr>
        </p:nvSpPr>
        <p:spPr>
          <a:xfrm>
            <a:off x="371791" y="1371600"/>
            <a:ext cx="11448418" cy="615553"/>
          </a:xfrm>
        </p:spPr>
        <p:txBody>
          <a:bodyPr/>
          <a:lstStyle/>
          <a:p>
            <a:r>
              <a:rPr lang="en-US" dirty="0"/>
              <a:t>GDP growth</a:t>
            </a:r>
          </a:p>
          <a:p>
            <a:r>
              <a:rPr lang="en-US" sz="1600" i="1" dirty="0"/>
              <a:t>(Percent)</a:t>
            </a:r>
          </a:p>
        </p:txBody>
      </p:sp>
      <p:pic>
        <p:nvPicPr>
          <p:cNvPr id="12" name="Picture 11">
            <a:extLst>
              <a:ext uri="{FF2B5EF4-FFF2-40B4-BE49-F238E27FC236}">
                <a16:creationId xmlns:a16="http://schemas.microsoft.com/office/drawing/2014/main" id="{1CF55A4F-571F-443C-97D9-3A4D4AAA0B13}"/>
              </a:ext>
            </a:extLst>
          </p:cNvPr>
          <p:cNvPicPr>
            <a:picLocks noChangeAspect="1"/>
          </p:cNvPicPr>
          <p:nvPr/>
        </p:nvPicPr>
        <p:blipFill>
          <a:blip r:embed="rId3"/>
          <a:stretch>
            <a:fillRect/>
          </a:stretch>
        </p:blipFill>
        <p:spPr>
          <a:xfrm>
            <a:off x="274320" y="1887168"/>
            <a:ext cx="11485859" cy="4651651"/>
          </a:xfrm>
          <a:prstGeom prst="rect">
            <a:avLst/>
          </a:prstGeom>
        </p:spPr>
      </p:pic>
    </p:spTree>
    <p:extLst>
      <p:ext uri="{BB962C8B-B14F-4D97-AF65-F5344CB8AC3E}">
        <p14:creationId xmlns:p14="http://schemas.microsoft.com/office/powerpoint/2010/main" val="2783471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4642B-5DAB-4DEC-809B-EC1A51A192CB}"/>
              </a:ext>
            </a:extLst>
          </p:cNvPr>
          <p:cNvSpPr>
            <a:spLocks noGrp="1"/>
          </p:cNvSpPr>
          <p:nvPr>
            <p:ph type="title"/>
          </p:nvPr>
        </p:nvSpPr>
        <p:spPr>
          <a:xfrm>
            <a:off x="0" y="18663"/>
            <a:ext cx="12192000" cy="1217891"/>
          </a:xfrm>
        </p:spPr>
        <p:txBody>
          <a:bodyPr/>
          <a:lstStyle/>
          <a:p>
            <a:r>
              <a:rPr lang="en-US" dirty="0"/>
              <a:t>Changes in Growth Forecasts for 2023</a:t>
            </a:r>
            <a:br>
              <a:rPr lang="en-US" dirty="0"/>
            </a:br>
            <a:r>
              <a:rPr lang="en-US" sz="3200" b="0" i="1" dirty="0"/>
              <a:t>Downgrades for Most Countries</a:t>
            </a:r>
            <a:endParaRPr lang="en-US" sz="3200" b="0" i="1" dirty="0">
              <a:highlight>
                <a:srgbClr val="FFFF00"/>
              </a:highlight>
            </a:endParaRPr>
          </a:p>
        </p:txBody>
      </p:sp>
      <p:sp>
        <p:nvSpPr>
          <p:cNvPr id="3" name="Slide Number Placeholder 2">
            <a:extLst>
              <a:ext uri="{FF2B5EF4-FFF2-40B4-BE49-F238E27FC236}">
                <a16:creationId xmlns:a16="http://schemas.microsoft.com/office/drawing/2014/main" id="{28FD0864-7788-4403-8A9C-D034F83A3B8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086EA8-BA3E-4F2F-80AA-0767E409B73B}" type="slidenum">
              <a:rPr kumimoji="0" lang="en-US" sz="1200" b="1"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1"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5" name="Text Placeholder 4">
            <a:extLst>
              <a:ext uri="{FF2B5EF4-FFF2-40B4-BE49-F238E27FC236}">
                <a16:creationId xmlns:a16="http://schemas.microsoft.com/office/drawing/2014/main" id="{F616F6DE-1C67-472F-AD8F-F42622781BFA}"/>
              </a:ext>
            </a:extLst>
          </p:cNvPr>
          <p:cNvSpPr>
            <a:spLocks noGrp="1"/>
          </p:cNvSpPr>
          <p:nvPr>
            <p:ph type="body" sz="quarter" idx="14"/>
          </p:nvPr>
        </p:nvSpPr>
        <p:spPr>
          <a:xfrm>
            <a:off x="971550" y="1371600"/>
            <a:ext cx="10706100" cy="615553"/>
          </a:xfrm>
        </p:spPr>
        <p:txBody>
          <a:bodyPr/>
          <a:lstStyle/>
          <a:p>
            <a:r>
              <a:rPr lang="en-US" dirty="0"/>
              <a:t>Country groups by the type of growth forecast revisions since June for 2023</a:t>
            </a:r>
          </a:p>
          <a:p>
            <a:r>
              <a:rPr lang="en-US" sz="1600" i="1" dirty="0"/>
              <a:t>(Percent of countries)</a:t>
            </a:r>
          </a:p>
        </p:txBody>
      </p:sp>
      <p:pic>
        <p:nvPicPr>
          <p:cNvPr id="9" name="Picture 8">
            <a:extLst>
              <a:ext uri="{FF2B5EF4-FFF2-40B4-BE49-F238E27FC236}">
                <a16:creationId xmlns:a16="http://schemas.microsoft.com/office/drawing/2014/main" id="{C5924B6D-7F26-4E7F-9821-0C66E11E2027}"/>
              </a:ext>
            </a:extLst>
          </p:cNvPr>
          <p:cNvPicPr>
            <a:picLocks noChangeAspect="1"/>
          </p:cNvPicPr>
          <p:nvPr/>
        </p:nvPicPr>
        <p:blipFill>
          <a:blip r:embed="rId3"/>
          <a:stretch>
            <a:fillRect/>
          </a:stretch>
        </p:blipFill>
        <p:spPr>
          <a:xfrm>
            <a:off x="426228" y="1846073"/>
            <a:ext cx="11339543" cy="4974767"/>
          </a:xfrm>
          <a:prstGeom prst="rect">
            <a:avLst/>
          </a:prstGeom>
        </p:spPr>
      </p:pic>
    </p:spTree>
    <p:extLst>
      <p:ext uri="{BB962C8B-B14F-4D97-AF65-F5344CB8AC3E}">
        <p14:creationId xmlns:p14="http://schemas.microsoft.com/office/powerpoint/2010/main" val="3398222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71C0F-5A3A-4711-B088-F990E9A94965}"/>
              </a:ext>
            </a:extLst>
          </p:cNvPr>
          <p:cNvSpPr>
            <a:spLocks noGrp="1"/>
          </p:cNvSpPr>
          <p:nvPr>
            <p:ph type="title"/>
          </p:nvPr>
        </p:nvSpPr>
        <p:spPr>
          <a:xfrm>
            <a:off x="16020" y="18663"/>
            <a:ext cx="12175980" cy="1217891"/>
          </a:xfrm>
        </p:spPr>
        <p:txBody>
          <a:bodyPr/>
          <a:lstStyle/>
          <a:p>
            <a:r>
              <a:rPr lang="en-US" dirty="0"/>
              <a:t>Risks</a:t>
            </a:r>
            <a:br>
              <a:rPr lang="en-US" dirty="0"/>
            </a:br>
            <a:r>
              <a:rPr lang="en-US" sz="3200" b="0" i="1" dirty="0"/>
              <a:t>Multiple and Interconnected Downside Risks</a:t>
            </a:r>
            <a:endParaRPr lang="en-US" dirty="0"/>
          </a:p>
        </p:txBody>
      </p:sp>
      <p:sp>
        <p:nvSpPr>
          <p:cNvPr id="4" name="Slide Number Placeholder 3">
            <a:extLst>
              <a:ext uri="{FF2B5EF4-FFF2-40B4-BE49-F238E27FC236}">
                <a16:creationId xmlns:a16="http://schemas.microsoft.com/office/drawing/2014/main" id="{05EB1AC2-FF69-40FC-AA0B-7BCB7362D476}"/>
              </a:ext>
            </a:extLst>
          </p:cNvPr>
          <p:cNvSpPr>
            <a:spLocks noGrp="1"/>
          </p:cNvSpPr>
          <p:nvPr>
            <p:ph type="sldNum" sz="quarter" idx="12"/>
          </p:nvPr>
        </p:nvSpPr>
        <p:spPr/>
        <p:txBody>
          <a:bodyPr/>
          <a:lstStyle/>
          <a:p>
            <a:fld id="{93086EA8-BA3E-4F2F-80AA-0767E409B73B}" type="slidenum">
              <a:rPr lang="en-US" smtClean="0">
                <a:solidFill>
                  <a:prstClr val="black">
                    <a:tint val="75000"/>
                  </a:prstClr>
                </a:solidFill>
              </a:rPr>
              <a:pPr/>
              <a:t>6</a:t>
            </a:fld>
            <a:endParaRPr lang="en-US" dirty="0">
              <a:solidFill>
                <a:prstClr val="black">
                  <a:tint val="75000"/>
                </a:prstClr>
              </a:solidFill>
            </a:endParaRPr>
          </a:p>
        </p:txBody>
      </p:sp>
      <p:pic>
        <p:nvPicPr>
          <p:cNvPr id="3" name="Picture 2">
            <a:extLst>
              <a:ext uri="{FF2B5EF4-FFF2-40B4-BE49-F238E27FC236}">
                <a16:creationId xmlns:a16="http://schemas.microsoft.com/office/drawing/2014/main" id="{AFD54059-878A-4A59-A53E-F81F1B89A080}"/>
              </a:ext>
            </a:extLst>
          </p:cNvPr>
          <p:cNvPicPr>
            <a:picLocks noChangeAspect="1"/>
          </p:cNvPicPr>
          <p:nvPr/>
        </p:nvPicPr>
        <p:blipFill>
          <a:blip r:embed="rId3"/>
          <a:stretch>
            <a:fillRect/>
          </a:stretch>
        </p:blipFill>
        <p:spPr>
          <a:xfrm>
            <a:off x="608838" y="1431162"/>
            <a:ext cx="10974324" cy="5041392"/>
          </a:xfrm>
          <a:prstGeom prst="rect">
            <a:avLst/>
          </a:prstGeom>
        </p:spPr>
      </p:pic>
    </p:spTree>
    <p:extLst>
      <p:ext uri="{BB962C8B-B14F-4D97-AF65-F5344CB8AC3E}">
        <p14:creationId xmlns:p14="http://schemas.microsoft.com/office/powerpoint/2010/main" val="799191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4C047-5AB8-40DE-A845-CDD7F0E1FE8F}"/>
              </a:ext>
            </a:extLst>
          </p:cNvPr>
          <p:cNvSpPr>
            <a:spLocks noGrp="1"/>
          </p:cNvSpPr>
          <p:nvPr>
            <p:ph type="title"/>
          </p:nvPr>
        </p:nvSpPr>
        <p:spPr>
          <a:xfrm>
            <a:off x="1" y="18663"/>
            <a:ext cx="12191998" cy="1217891"/>
          </a:xfrm>
        </p:spPr>
        <p:txBody>
          <a:bodyPr>
            <a:normAutofit/>
          </a:bodyPr>
          <a:lstStyle/>
          <a:p>
            <a:r>
              <a:rPr lang="en-US" dirty="0"/>
              <a:t>Monetary Policy and Financial Markets</a:t>
            </a:r>
            <a:br>
              <a:rPr lang="en-US" dirty="0"/>
            </a:br>
            <a:r>
              <a:rPr lang="en-US" sz="3200" b="0" i="1" dirty="0"/>
              <a:t>Higher Interest Rates; Elevated Inflation; Tighter Financial Conditions</a:t>
            </a:r>
            <a:endParaRPr lang="en-US" sz="3200" dirty="0"/>
          </a:p>
        </p:txBody>
      </p:sp>
      <p:sp>
        <p:nvSpPr>
          <p:cNvPr id="3" name="Slide Number Placeholder 2">
            <a:extLst>
              <a:ext uri="{FF2B5EF4-FFF2-40B4-BE49-F238E27FC236}">
                <a16:creationId xmlns:a16="http://schemas.microsoft.com/office/drawing/2014/main" id="{5707E4C0-C9B1-41C5-BC04-F89A3585B96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086EA8-BA3E-4F2F-80AA-0767E409B73B}" type="slidenum">
              <a:rPr kumimoji="0" lang="en-US" sz="1200" b="1"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1" i="0" u="none" strike="noStrike" kern="1200" cap="none" spc="0" normalizeH="0" baseline="0" noProof="0" dirty="0">
              <a:ln>
                <a:noFill/>
              </a:ln>
              <a:solidFill>
                <a:prstClr val="black">
                  <a:tint val="75000"/>
                </a:prstClr>
              </a:solidFill>
              <a:effectLst/>
              <a:uLnTx/>
              <a:uFillTx/>
              <a:latin typeface="Arial" panose="020B0604020202020204"/>
              <a:ea typeface="+mn-ea"/>
              <a:cs typeface="+mn-cs"/>
            </a:endParaRPr>
          </a:p>
        </p:txBody>
      </p:sp>
      <p:sp>
        <p:nvSpPr>
          <p:cNvPr id="5" name="Text Placeholder 4">
            <a:extLst>
              <a:ext uri="{FF2B5EF4-FFF2-40B4-BE49-F238E27FC236}">
                <a16:creationId xmlns:a16="http://schemas.microsoft.com/office/drawing/2014/main" id="{1E6A7F84-BAFA-4141-A004-33A07D508748}"/>
              </a:ext>
            </a:extLst>
          </p:cNvPr>
          <p:cNvSpPr>
            <a:spLocks noGrp="1"/>
          </p:cNvSpPr>
          <p:nvPr>
            <p:ph type="body" sz="quarter" idx="14"/>
          </p:nvPr>
        </p:nvSpPr>
        <p:spPr>
          <a:xfrm>
            <a:off x="729049" y="1371600"/>
            <a:ext cx="3172392" cy="615553"/>
          </a:xfrm>
        </p:spPr>
        <p:txBody>
          <a:bodyPr/>
          <a:lstStyle/>
          <a:p>
            <a:r>
              <a:rPr lang="en-US" dirty="0"/>
              <a:t>Interest rate expectations</a:t>
            </a:r>
          </a:p>
          <a:p>
            <a:r>
              <a:rPr lang="en-US" sz="1600" i="1" dirty="0"/>
              <a:t>(Percent)</a:t>
            </a:r>
          </a:p>
        </p:txBody>
      </p:sp>
      <p:sp>
        <p:nvSpPr>
          <p:cNvPr id="6" name="Text Placeholder 5">
            <a:extLst>
              <a:ext uri="{FF2B5EF4-FFF2-40B4-BE49-F238E27FC236}">
                <a16:creationId xmlns:a16="http://schemas.microsoft.com/office/drawing/2014/main" id="{9020B71D-45E0-4CBB-AAFD-B6366F516742}"/>
              </a:ext>
            </a:extLst>
          </p:cNvPr>
          <p:cNvSpPr>
            <a:spLocks noGrp="1"/>
          </p:cNvSpPr>
          <p:nvPr>
            <p:ph type="body" sz="quarter" idx="15"/>
          </p:nvPr>
        </p:nvSpPr>
        <p:spPr>
          <a:xfrm>
            <a:off x="8138160" y="1371600"/>
            <a:ext cx="4053839" cy="615553"/>
          </a:xfrm>
        </p:spPr>
        <p:txBody>
          <a:bodyPr/>
          <a:lstStyle/>
          <a:p>
            <a:r>
              <a:rPr lang="en-US" dirty="0"/>
              <a:t>EMDE sovereign spread changes, 2022</a:t>
            </a:r>
          </a:p>
          <a:p>
            <a:r>
              <a:rPr lang="en-US" sz="1600" i="1" dirty="0"/>
              <a:t>(Percentage points, by energy trade)</a:t>
            </a:r>
          </a:p>
        </p:txBody>
      </p:sp>
      <p:sp>
        <p:nvSpPr>
          <p:cNvPr id="7" name="Text Placeholder 6">
            <a:extLst>
              <a:ext uri="{FF2B5EF4-FFF2-40B4-BE49-F238E27FC236}">
                <a16:creationId xmlns:a16="http://schemas.microsoft.com/office/drawing/2014/main" id="{F6AF3DAC-DCDA-4151-91B2-0501327628D1}"/>
              </a:ext>
            </a:extLst>
          </p:cNvPr>
          <p:cNvSpPr>
            <a:spLocks noGrp="1"/>
          </p:cNvSpPr>
          <p:nvPr>
            <p:ph type="body" sz="quarter" idx="16"/>
          </p:nvPr>
        </p:nvSpPr>
        <p:spPr>
          <a:xfrm>
            <a:off x="4413504" y="1371600"/>
            <a:ext cx="3718562" cy="615553"/>
          </a:xfrm>
        </p:spPr>
        <p:txBody>
          <a:bodyPr/>
          <a:lstStyle/>
          <a:p>
            <a:r>
              <a:rPr lang="en-US" dirty="0"/>
              <a:t>Survey-based inflation expectations</a:t>
            </a:r>
          </a:p>
          <a:p>
            <a:r>
              <a:rPr lang="en-US" sz="1600" i="1" dirty="0"/>
              <a:t>(Percent)</a:t>
            </a:r>
          </a:p>
        </p:txBody>
      </p:sp>
      <p:pic>
        <p:nvPicPr>
          <p:cNvPr id="11" name="Picture 10">
            <a:extLst>
              <a:ext uri="{FF2B5EF4-FFF2-40B4-BE49-F238E27FC236}">
                <a16:creationId xmlns:a16="http://schemas.microsoft.com/office/drawing/2014/main" id="{1CEA9941-7CA6-4F2B-93DD-E9140F1A290E}"/>
              </a:ext>
            </a:extLst>
          </p:cNvPr>
          <p:cNvPicPr>
            <a:picLocks noChangeAspect="1"/>
          </p:cNvPicPr>
          <p:nvPr/>
        </p:nvPicPr>
        <p:blipFill>
          <a:blip r:embed="rId3"/>
          <a:stretch>
            <a:fillRect/>
          </a:stretch>
        </p:blipFill>
        <p:spPr>
          <a:xfrm>
            <a:off x="274320" y="1809344"/>
            <a:ext cx="3853006" cy="4480948"/>
          </a:xfrm>
          <a:prstGeom prst="rect">
            <a:avLst/>
          </a:prstGeom>
        </p:spPr>
      </p:pic>
      <p:pic>
        <p:nvPicPr>
          <p:cNvPr id="13" name="Picture 12">
            <a:extLst>
              <a:ext uri="{FF2B5EF4-FFF2-40B4-BE49-F238E27FC236}">
                <a16:creationId xmlns:a16="http://schemas.microsoft.com/office/drawing/2014/main" id="{1A31F736-1D79-4F46-BFE4-8B56CEC0C21B}"/>
              </a:ext>
            </a:extLst>
          </p:cNvPr>
          <p:cNvPicPr>
            <a:picLocks noChangeAspect="1"/>
          </p:cNvPicPr>
          <p:nvPr/>
        </p:nvPicPr>
        <p:blipFill>
          <a:blip r:embed="rId4"/>
          <a:stretch>
            <a:fillRect/>
          </a:stretch>
        </p:blipFill>
        <p:spPr>
          <a:xfrm>
            <a:off x="4050593" y="1809344"/>
            <a:ext cx="4298053" cy="4682134"/>
          </a:xfrm>
          <a:prstGeom prst="rect">
            <a:avLst/>
          </a:prstGeom>
        </p:spPr>
      </p:pic>
      <p:pic>
        <p:nvPicPr>
          <p:cNvPr id="20" name="Picture 19">
            <a:extLst>
              <a:ext uri="{FF2B5EF4-FFF2-40B4-BE49-F238E27FC236}">
                <a16:creationId xmlns:a16="http://schemas.microsoft.com/office/drawing/2014/main" id="{B95743DF-18A0-402F-9896-123F1C32CB17}"/>
              </a:ext>
            </a:extLst>
          </p:cNvPr>
          <p:cNvPicPr>
            <a:picLocks noChangeAspect="1"/>
          </p:cNvPicPr>
          <p:nvPr/>
        </p:nvPicPr>
        <p:blipFill>
          <a:blip r:embed="rId5"/>
          <a:stretch>
            <a:fillRect/>
          </a:stretch>
        </p:blipFill>
        <p:spPr>
          <a:xfrm>
            <a:off x="8302174" y="1887168"/>
            <a:ext cx="3712786" cy="4419983"/>
          </a:xfrm>
          <a:prstGeom prst="rect">
            <a:avLst/>
          </a:prstGeom>
        </p:spPr>
      </p:pic>
    </p:spTree>
    <p:extLst>
      <p:ext uri="{BB962C8B-B14F-4D97-AF65-F5344CB8AC3E}">
        <p14:creationId xmlns:p14="http://schemas.microsoft.com/office/powerpoint/2010/main" val="38419982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1222F-9C79-4A5F-A5BB-48C03BB9AC87}"/>
              </a:ext>
            </a:extLst>
          </p:cNvPr>
          <p:cNvSpPr>
            <a:spLocks noGrp="1"/>
          </p:cNvSpPr>
          <p:nvPr>
            <p:ph type="title"/>
          </p:nvPr>
        </p:nvSpPr>
        <p:spPr>
          <a:xfrm>
            <a:off x="0" y="18663"/>
            <a:ext cx="12192000" cy="1217891"/>
          </a:xfrm>
        </p:spPr>
        <p:txBody>
          <a:bodyPr>
            <a:normAutofit/>
          </a:bodyPr>
          <a:lstStyle/>
          <a:p>
            <a:r>
              <a:rPr lang="en-US" dirty="0"/>
              <a:t>Global Growth Scenarios for 2023-24</a:t>
            </a:r>
            <a:br>
              <a:rPr lang="en-US" dirty="0"/>
            </a:br>
            <a:r>
              <a:rPr lang="en-US" sz="3200" b="0" i="1" dirty="0"/>
              <a:t>Heightened Risk of Global Recession with Higher Interest Rates</a:t>
            </a:r>
          </a:p>
        </p:txBody>
      </p:sp>
      <p:sp>
        <p:nvSpPr>
          <p:cNvPr id="3" name="Slide Number Placeholder 2">
            <a:extLst>
              <a:ext uri="{FF2B5EF4-FFF2-40B4-BE49-F238E27FC236}">
                <a16:creationId xmlns:a16="http://schemas.microsoft.com/office/drawing/2014/main" id="{16588DD5-3B5D-4744-BF03-EC8BF6DC3FFB}"/>
              </a:ext>
            </a:extLst>
          </p:cNvPr>
          <p:cNvSpPr>
            <a:spLocks noGrp="1"/>
          </p:cNvSpPr>
          <p:nvPr>
            <p:ph type="sldNum" sz="quarter" idx="12"/>
          </p:nvPr>
        </p:nvSpPr>
        <p:spPr/>
        <p:txBody>
          <a:bodyPr/>
          <a:lstStyle/>
          <a:p>
            <a:fld id="{93086EA8-BA3E-4F2F-80AA-0767E409B73B}" type="slidenum">
              <a:rPr lang="en-US" smtClean="0">
                <a:solidFill>
                  <a:prstClr val="black">
                    <a:tint val="75000"/>
                  </a:prstClr>
                </a:solidFill>
              </a:rPr>
              <a:pPr/>
              <a:t>8</a:t>
            </a:fld>
            <a:endParaRPr lang="en-US" dirty="0">
              <a:solidFill>
                <a:prstClr val="black">
                  <a:tint val="75000"/>
                </a:prstClr>
              </a:solidFill>
            </a:endParaRPr>
          </a:p>
        </p:txBody>
      </p:sp>
      <p:sp>
        <p:nvSpPr>
          <p:cNvPr id="9" name="Text Placeholder 8">
            <a:extLst>
              <a:ext uri="{FF2B5EF4-FFF2-40B4-BE49-F238E27FC236}">
                <a16:creationId xmlns:a16="http://schemas.microsoft.com/office/drawing/2014/main" id="{33B07830-07C4-4B31-82EE-A08E0E3674B6}"/>
              </a:ext>
            </a:extLst>
          </p:cNvPr>
          <p:cNvSpPr>
            <a:spLocks noGrp="1"/>
          </p:cNvSpPr>
          <p:nvPr>
            <p:ph type="body" sz="quarter" idx="14"/>
          </p:nvPr>
        </p:nvSpPr>
        <p:spPr>
          <a:xfrm>
            <a:off x="30410" y="1371600"/>
            <a:ext cx="3392196" cy="615553"/>
          </a:xfrm>
        </p:spPr>
        <p:txBody>
          <a:bodyPr/>
          <a:lstStyle/>
          <a:p>
            <a:r>
              <a:rPr lang="en-US" dirty="0"/>
              <a:t>Nominal short-term interest rate</a:t>
            </a:r>
          </a:p>
          <a:p>
            <a:r>
              <a:rPr lang="en-US" sz="1600" i="1" dirty="0"/>
              <a:t>(Percent)</a:t>
            </a:r>
          </a:p>
        </p:txBody>
      </p:sp>
      <p:sp>
        <p:nvSpPr>
          <p:cNvPr id="10" name="Text Placeholder 9">
            <a:extLst>
              <a:ext uri="{FF2B5EF4-FFF2-40B4-BE49-F238E27FC236}">
                <a16:creationId xmlns:a16="http://schemas.microsoft.com/office/drawing/2014/main" id="{AF5CD357-2512-4F62-A8C3-6F944251DB09}"/>
              </a:ext>
            </a:extLst>
          </p:cNvPr>
          <p:cNvSpPr>
            <a:spLocks noGrp="1"/>
          </p:cNvSpPr>
          <p:nvPr>
            <p:ph type="body" sz="quarter" idx="15"/>
          </p:nvPr>
        </p:nvSpPr>
        <p:spPr>
          <a:xfrm>
            <a:off x="6595715" y="1371600"/>
            <a:ext cx="2273965" cy="615553"/>
          </a:xfrm>
        </p:spPr>
        <p:txBody>
          <a:bodyPr/>
          <a:lstStyle/>
          <a:p>
            <a:r>
              <a:rPr lang="en-US" dirty="0"/>
              <a:t>Global growth</a:t>
            </a:r>
          </a:p>
          <a:p>
            <a:r>
              <a:rPr lang="en-US" sz="1600" i="1" dirty="0"/>
              <a:t>(Percent)</a:t>
            </a:r>
          </a:p>
        </p:txBody>
      </p:sp>
      <p:sp>
        <p:nvSpPr>
          <p:cNvPr id="11" name="Text Placeholder 10">
            <a:extLst>
              <a:ext uri="{FF2B5EF4-FFF2-40B4-BE49-F238E27FC236}">
                <a16:creationId xmlns:a16="http://schemas.microsoft.com/office/drawing/2014/main" id="{B0438CB2-52AB-4FF4-994B-C8A49960A257}"/>
              </a:ext>
            </a:extLst>
          </p:cNvPr>
          <p:cNvSpPr>
            <a:spLocks noGrp="1"/>
          </p:cNvSpPr>
          <p:nvPr>
            <p:ph type="body" sz="quarter" idx="16"/>
          </p:nvPr>
        </p:nvSpPr>
        <p:spPr>
          <a:xfrm>
            <a:off x="3283093" y="1371600"/>
            <a:ext cx="3038302" cy="615553"/>
          </a:xfrm>
        </p:spPr>
        <p:txBody>
          <a:bodyPr/>
          <a:lstStyle/>
          <a:p>
            <a:r>
              <a:rPr lang="en-US" dirty="0"/>
              <a:t>Real short-term interest rate</a:t>
            </a:r>
          </a:p>
          <a:p>
            <a:r>
              <a:rPr lang="en-US" sz="1600" i="1" dirty="0"/>
              <a:t>(Percent)</a:t>
            </a:r>
          </a:p>
        </p:txBody>
      </p:sp>
      <p:sp>
        <p:nvSpPr>
          <p:cNvPr id="13" name="Text Placeholder 12">
            <a:extLst>
              <a:ext uri="{FF2B5EF4-FFF2-40B4-BE49-F238E27FC236}">
                <a16:creationId xmlns:a16="http://schemas.microsoft.com/office/drawing/2014/main" id="{45C9AC70-C68A-4486-A98E-9D5FABBCB40B}"/>
              </a:ext>
            </a:extLst>
          </p:cNvPr>
          <p:cNvSpPr>
            <a:spLocks noGrp="1"/>
          </p:cNvSpPr>
          <p:nvPr>
            <p:ph type="body" sz="quarter" idx="17"/>
          </p:nvPr>
        </p:nvSpPr>
        <p:spPr>
          <a:xfrm>
            <a:off x="9424772" y="1371600"/>
            <a:ext cx="2636521" cy="615553"/>
          </a:xfrm>
        </p:spPr>
        <p:txBody>
          <a:bodyPr/>
          <a:lstStyle/>
          <a:p>
            <a:r>
              <a:rPr lang="en-US" dirty="0"/>
              <a:t>Global per capita growth</a:t>
            </a:r>
          </a:p>
          <a:p>
            <a:r>
              <a:rPr lang="en-US" sz="1600" i="1" dirty="0"/>
              <a:t>(Percent)</a:t>
            </a:r>
          </a:p>
        </p:txBody>
      </p:sp>
      <p:pic>
        <p:nvPicPr>
          <p:cNvPr id="4" name="Picture 3">
            <a:extLst>
              <a:ext uri="{FF2B5EF4-FFF2-40B4-BE49-F238E27FC236}">
                <a16:creationId xmlns:a16="http://schemas.microsoft.com/office/drawing/2014/main" id="{70063CAB-AA5C-496F-B191-AA382907861C}"/>
              </a:ext>
            </a:extLst>
          </p:cNvPr>
          <p:cNvPicPr>
            <a:picLocks noChangeAspect="1"/>
          </p:cNvPicPr>
          <p:nvPr/>
        </p:nvPicPr>
        <p:blipFill>
          <a:blip r:embed="rId3"/>
          <a:stretch>
            <a:fillRect/>
          </a:stretch>
        </p:blipFill>
        <p:spPr>
          <a:xfrm>
            <a:off x="197609" y="1828681"/>
            <a:ext cx="11796782" cy="5011346"/>
          </a:xfrm>
          <a:prstGeom prst="rect">
            <a:avLst/>
          </a:prstGeom>
        </p:spPr>
      </p:pic>
    </p:spTree>
    <p:extLst>
      <p:ext uri="{BB962C8B-B14F-4D97-AF65-F5344CB8AC3E}">
        <p14:creationId xmlns:p14="http://schemas.microsoft.com/office/powerpoint/2010/main" val="5658411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1222F-9C79-4A5F-A5BB-48C03BB9AC87}"/>
              </a:ext>
            </a:extLst>
          </p:cNvPr>
          <p:cNvSpPr>
            <a:spLocks noGrp="1"/>
          </p:cNvSpPr>
          <p:nvPr>
            <p:ph type="title"/>
          </p:nvPr>
        </p:nvSpPr>
        <p:spPr>
          <a:xfrm>
            <a:off x="16020" y="18663"/>
            <a:ext cx="12175980" cy="1217891"/>
          </a:xfrm>
        </p:spPr>
        <p:txBody>
          <a:bodyPr>
            <a:normAutofit/>
          </a:bodyPr>
          <a:lstStyle/>
          <a:p>
            <a:r>
              <a:rPr lang="en-US" dirty="0"/>
              <a:t>Investment in EMDEs</a:t>
            </a:r>
            <a:br>
              <a:rPr lang="en-US" dirty="0"/>
            </a:br>
            <a:r>
              <a:rPr lang="en-US" sz="3200" b="0" i="1" dirty="0"/>
              <a:t>Weaker Growth during the Past Decade; Slower Recovery Going Forward </a:t>
            </a:r>
            <a:endParaRPr lang="en-US" sz="3200" b="0" i="1" strike="sngStrike" dirty="0">
              <a:highlight>
                <a:srgbClr val="FFFF00"/>
              </a:highlight>
            </a:endParaRPr>
          </a:p>
        </p:txBody>
      </p:sp>
      <p:sp>
        <p:nvSpPr>
          <p:cNvPr id="3" name="Slide Number Placeholder 2">
            <a:extLst>
              <a:ext uri="{FF2B5EF4-FFF2-40B4-BE49-F238E27FC236}">
                <a16:creationId xmlns:a16="http://schemas.microsoft.com/office/drawing/2014/main" id="{16588DD5-3B5D-4744-BF03-EC8BF6DC3FFB}"/>
              </a:ext>
            </a:extLst>
          </p:cNvPr>
          <p:cNvSpPr>
            <a:spLocks noGrp="1"/>
          </p:cNvSpPr>
          <p:nvPr>
            <p:ph type="sldNum" sz="quarter" idx="12"/>
          </p:nvPr>
        </p:nvSpPr>
        <p:spPr/>
        <p:txBody>
          <a:bodyPr/>
          <a:lstStyle/>
          <a:p>
            <a:fld id="{93086EA8-BA3E-4F2F-80AA-0767E409B73B}" type="slidenum">
              <a:rPr lang="en-US" smtClean="0">
                <a:solidFill>
                  <a:prstClr val="black">
                    <a:tint val="75000"/>
                  </a:prstClr>
                </a:solidFill>
              </a:rPr>
              <a:pPr/>
              <a:t>9</a:t>
            </a:fld>
            <a:endParaRPr lang="en-US" dirty="0">
              <a:solidFill>
                <a:prstClr val="black">
                  <a:tint val="75000"/>
                </a:prstClr>
              </a:solidFill>
            </a:endParaRPr>
          </a:p>
        </p:txBody>
      </p:sp>
      <p:sp>
        <p:nvSpPr>
          <p:cNvPr id="10" name="Text Placeholder 5">
            <a:extLst>
              <a:ext uri="{FF2B5EF4-FFF2-40B4-BE49-F238E27FC236}">
                <a16:creationId xmlns:a16="http://schemas.microsoft.com/office/drawing/2014/main" id="{4A188357-FB6E-418C-B753-AA70801F03B1}"/>
              </a:ext>
            </a:extLst>
          </p:cNvPr>
          <p:cNvSpPr>
            <a:spLocks noGrp="1"/>
          </p:cNvSpPr>
          <p:nvPr>
            <p:ph type="body" sz="quarter" idx="14"/>
          </p:nvPr>
        </p:nvSpPr>
        <p:spPr>
          <a:xfrm>
            <a:off x="710214" y="1371600"/>
            <a:ext cx="3281701" cy="615553"/>
          </a:xfrm>
        </p:spPr>
        <p:txBody>
          <a:bodyPr/>
          <a:lstStyle/>
          <a:p>
            <a:r>
              <a:rPr lang="en-US" dirty="0"/>
              <a:t>Investment growth, 2000-21</a:t>
            </a:r>
          </a:p>
          <a:p>
            <a:r>
              <a:rPr lang="en-US" sz="1600" i="1" dirty="0"/>
              <a:t>(Percent)</a:t>
            </a:r>
            <a:endParaRPr lang="en-US" sz="1600" dirty="0"/>
          </a:p>
        </p:txBody>
      </p:sp>
      <p:sp>
        <p:nvSpPr>
          <p:cNvPr id="8" name="Text Placeholder 7">
            <a:extLst>
              <a:ext uri="{FF2B5EF4-FFF2-40B4-BE49-F238E27FC236}">
                <a16:creationId xmlns:a16="http://schemas.microsoft.com/office/drawing/2014/main" id="{13090A9F-C047-4794-A552-D115F5DF9682}"/>
              </a:ext>
            </a:extLst>
          </p:cNvPr>
          <p:cNvSpPr>
            <a:spLocks noGrp="1"/>
          </p:cNvSpPr>
          <p:nvPr>
            <p:ph type="body" sz="quarter" idx="15"/>
          </p:nvPr>
        </p:nvSpPr>
        <p:spPr>
          <a:xfrm>
            <a:off x="8624236" y="1371600"/>
            <a:ext cx="3180436" cy="615553"/>
          </a:xfrm>
        </p:spPr>
        <p:txBody>
          <a:bodyPr/>
          <a:lstStyle/>
          <a:p>
            <a:r>
              <a:rPr lang="en-US" sz="1800" b="1" dirty="0">
                <a:latin typeface="Times New Roman" panose="02020603050405020304" pitchFamily="18" charset="0"/>
              </a:rPr>
              <a:t>Investment growth, 2020-23</a:t>
            </a:r>
            <a:endParaRPr lang="en-US" dirty="0"/>
          </a:p>
          <a:p>
            <a:r>
              <a:rPr lang="en-US" sz="1600" i="1" dirty="0"/>
              <a:t>(Percent)</a:t>
            </a:r>
            <a:endParaRPr lang="en-US" dirty="0"/>
          </a:p>
        </p:txBody>
      </p:sp>
      <p:sp>
        <p:nvSpPr>
          <p:cNvPr id="4" name="Text Placeholder 3">
            <a:extLst>
              <a:ext uri="{FF2B5EF4-FFF2-40B4-BE49-F238E27FC236}">
                <a16:creationId xmlns:a16="http://schemas.microsoft.com/office/drawing/2014/main" id="{5F87080D-9196-4E56-BABC-F8D5D3C756EA}"/>
              </a:ext>
            </a:extLst>
          </p:cNvPr>
          <p:cNvSpPr>
            <a:spLocks noGrp="1"/>
          </p:cNvSpPr>
          <p:nvPr>
            <p:ph type="body" sz="quarter" idx="16"/>
          </p:nvPr>
        </p:nvSpPr>
        <p:spPr>
          <a:xfrm>
            <a:off x="4764504" y="1371600"/>
            <a:ext cx="3087143" cy="615553"/>
          </a:xfrm>
        </p:spPr>
        <p:txBody>
          <a:bodyPr/>
          <a:lstStyle/>
          <a:p>
            <a:r>
              <a:rPr lang="en-US" dirty="0"/>
              <a:t>Investment in EMDEs</a:t>
            </a:r>
          </a:p>
          <a:p>
            <a:r>
              <a:rPr lang="en-US" sz="1600" i="1" dirty="0"/>
              <a:t>(Index, t-1 = 100)</a:t>
            </a:r>
          </a:p>
        </p:txBody>
      </p:sp>
      <p:pic>
        <p:nvPicPr>
          <p:cNvPr id="17" name="Picture 16">
            <a:extLst>
              <a:ext uri="{FF2B5EF4-FFF2-40B4-BE49-F238E27FC236}">
                <a16:creationId xmlns:a16="http://schemas.microsoft.com/office/drawing/2014/main" id="{8F9FCA81-2096-4C98-932E-3633CCC72EE4}"/>
              </a:ext>
            </a:extLst>
          </p:cNvPr>
          <p:cNvPicPr>
            <a:picLocks noChangeAspect="1"/>
          </p:cNvPicPr>
          <p:nvPr/>
        </p:nvPicPr>
        <p:blipFill>
          <a:blip r:embed="rId3"/>
          <a:stretch>
            <a:fillRect/>
          </a:stretch>
        </p:blipFill>
        <p:spPr>
          <a:xfrm>
            <a:off x="274320" y="1828800"/>
            <a:ext cx="3627434" cy="4480948"/>
          </a:xfrm>
          <a:prstGeom prst="rect">
            <a:avLst/>
          </a:prstGeom>
        </p:spPr>
      </p:pic>
      <p:pic>
        <p:nvPicPr>
          <p:cNvPr id="18" name="Picture 17">
            <a:extLst>
              <a:ext uri="{FF2B5EF4-FFF2-40B4-BE49-F238E27FC236}">
                <a16:creationId xmlns:a16="http://schemas.microsoft.com/office/drawing/2014/main" id="{709A8610-E30F-4CDE-B1C3-4331CA6274E8}"/>
              </a:ext>
            </a:extLst>
          </p:cNvPr>
          <p:cNvPicPr>
            <a:picLocks noChangeAspect="1"/>
          </p:cNvPicPr>
          <p:nvPr/>
        </p:nvPicPr>
        <p:blipFill>
          <a:blip r:embed="rId4"/>
          <a:stretch>
            <a:fillRect/>
          </a:stretch>
        </p:blipFill>
        <p:spPr>
          <a:xfrm>
            <a:off x="4381341" y="1828800"/>
            <a:ext cx="3737172" cy="4474852"/>
          </a:xfrm>
          <a:prstGeom prst="rect">
            <a:avLst/>
          </a:prstGeom>
        </p:spPr>
      </p:pic>
      <p:pic>
        <p:nvPicPr>
          <p:cNvPr id="20" name="Picture 19">
            <a:extLst>
              <a:ext uri="{FF2B5EF4-FFF2-40B4-BE49-F238E27FC236}">
                <a16:creationId xmlns:a16="http://schemas.microsoft.com/office/drawing/2014/main" id="{904E1FA8-1B36-4BDA-B515-EF1DC886FE8D}"/>
              </a:ext>
            </a:extLst>
          </p:cNvPr>
          <p:cNvPicPr>
            <a:picLocks noChangeAspect="1"/>
          </p:cNvPicPr>
          <p:nvPr/>
        </p:nvPicPr>
        <p:blipFill>
          <a:blip r:embed="rId5"/>
          <a:stretch>
            <a:fillRect/>
          </a:stretch>
        </p:blipFill>
        <p:spPr>
          <a:xfrm>
            <a:off x="8361900" y="1828800"/>
            <a:ext cx="3810330" cy="4474852"/>
          </a:xfrm>
          <a:prstGeom prst="rect">
            <a:avLst/>
          </a:prstGeom>
        </p:spPr>
      </p:pic>
    </p:spTree>
    <p:extLst>
      <p:ext uri="{BB962C8B-B14F-4D97-AF65-F5344CB8AC3E}">
        <p14:creationId xmlns:p14="http://schemas.microsoft.com/office/powerpoint/2010/main" val="1966564982"/>
      </p:ext>
    </p:extLst>
  </p:cSld>
  <p:clrMapOvr>
    <a:masterClrMapping/>
  </p:clrMapOvr>
</p:sld>
</file>

<file path=ppt/theme/theme1.xml><?xml version="1.0" encoding="utf-8"?>
<a:theme xmlns:a="http://schemas.openxmlformats.org/drawingml/2006/main" name="GEP">
  <a:themeElements>
    <a:clrScheme name="DECPG">
      <a:dk1>
        <a:sysClr val="windowText" lastClr="000000"/>
      </a:dk1>
      <a:lt1>
        <a:sysClr val="window" lastClr="FFFFFF"/>
      </a:lt1>
      <a:dk2>
        <a:srgbClr val="000000"/>
      </a:dk2>
      <a:lt2>
        <a:srgbClr val="FFFFFF"/>
      </a:lt2>
      <a:accent1>
        <a:srgbClr val="002345"/>
      </a:accent1>
      <a:accent2>
        <a:srgbClr val="EB1C2D"/>
      </a:accent2>
      <a:accent3>
        <a:srgbClr val="F78D28"/>
      </a:accent3>
      <a:accent4>
        <a:srgbClr val="FDB714"/>
      </a:accent4>
      <a:accent5>
        <a:srgbClr val="00AB51"/>
      </a:accent5>
      <a:accent6>
        <a:srgbClr val="00ADE4"/>
      </a:accent6>
      <a:hlink>
        <a:srgbClr val="872B90"/>
      </a:hlink>
      <a:folHlink>
        <a:srgbClr val="00A9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GEP">
  <a:themeElements>
    <a:clrScheme name="Custom 1">
      <a:dk1>
        <a:sysClr val="windowText" lastClr="000000"/>
      </a:dk1>
      <a:lt1>
        <a:sysClr val="window" lastClr="FFFFFF"/>
      </a:lt1>
      <a:dk2>
        <a:srgbClr val="002345"/>
      </a:dk2>
      <a:lt2>
        <a:srgbClr val="FFFFFF"/>
      </a:lt2>
      <a:accent1>
        <a:srgbClr val="002345"/>
      </a:accent1>
      <a:accent2>
        <a:srgbClr val="EB1C2D"/>
      </a:accent2>
      <a:accent3>
        <a:srgbClr val="F78D28"/>
      </a:accent3>
      <a:accent4>
        <a:srgbClr val="FDB714"/>
      </a:accent4>
      <a:accent5>
        <a:srgbClr val="00AB51"/>
      </a:accent5>
      <a:accent6>
        <a:srgbClr val="00ADE4"/>
      </a:accent6>
      <a:hlink>
        <a:srgbClr val="872B90"/>
      </a:hlink>
      <a:folHlink>
        <a:srgbClr val="00A9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0D135C35F46F242ABD78D63C2151323" ma:contentTypeVersion="13" ma:contentTypeDescription="Create a new document." ma:contentTypeScope="" ma:versionID="7690fb366720f1ee5d17075dba72f1f2">
  <xsd:schema xmlns:xsd="http://www.w3.org/2001/XMLSchema" xmlns:xs="http://www.w3.org/2001/XMLSchema" xmlns:p="http://schemas.microsoft.com/office/2006/metadata/properties" xmlns:ns3="0c867391-8214-4b58-86b3-de07547409f9" xmlns:ns4="fddef6a8-5936-4909-96e0-2ad7a6b1720b" targetNamespace="http://schemas.microsoft.com/office/2006/metadata/properties" ma:root="true" ma:fieldsID="45f812a850811c083f5c0d013b79e23c" ns3:_="" ns4:_="">
    <xsd:import namespace="0c867391-8214-4b58-86b3-de07547409f9"/>
    <xsd:import namespace="fddef6a8-5936-4909-96e0-2ad7a6b1720b"/>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Location"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867391-8214-4b58-86b3-de07547409f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ddef6a8-5936-4909-96e0-2ad7a6b1720b"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description="" ma:internalName="MediaServiceAutoTags" ma:readOnly="true">
      <xsd:simpleType>
        <xsd:restriction base="dms:Text"/>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D738F4A-99D4-43B2-AB66-FB21B84E2D77}">
  <ds:schemaRefs>
    <ds:schemaRef ds:uri="http://schemas.microsoft.com/sharepoint/v3/contenttype/forms"/>
  </ds:schemaRefs>
</ds:datastoreItem>
</file>

<file path=customXml/itemProps2.xml><?xml version="1.0" encoding="utf-8"?>
<ds:datastoreItem xmlns:ds="http://schemas.openxmlformats.org/officeDocument/2006/customXml" ds:itemID="{F8D06E7F-C21C-4B8A-88AC-05490FFB19EE}">
  <ds:schemaRefs>
    <ds:schemaRef ds:uri="http://www.w3.org/XML/1998/namespace"/>
    <ds:schemaRef ds:uri="http://schemas.microsoft.com/office/2006/documentManagement/types"/>
    <ds:schemaRef ds:uri="http://schemas.microsoft.com/office/infopath/2007/PartnerControls"/>
    <ds:schemaRef ds:uri="http://schemas.microsoft.com/office/2006/metadata/properties"/>
    <ds:schemaRef ds:uri="0c867391-8214-4b58-86b3-de07547409f9"/>
    <ds:schemaRef ds:uri="http://purl.org/dc/elements/1.1/"/>
    <ds:schemaRef ds:uri="http://schemas.openxmlformats.org/package/2006/metadata/core-properties"/>
    <ds:schemaRef ds:uri="fddef6a8-5936-4909-96e0-2ad7a6b1720b"/>
    <ds:schemaRef ds:uri="http://purl.org/dc/dcmitype/"/>
    <ds:schemaRef ds:uri="http://purl.org/dc/terms/"/>
  </ds:schemaRefs>
</ds:datastoreItem>
</file>

<file path=customXml/itemProps3.xml><?xml version="1.0" encoding="utf-8"?>
<ds:datastoreItem xmlns:ds="http://schemas.openxmlformats.org/officeDocument/2006/customXml" ds:itemID="{0EF6531E-C004-474C-A083-30C6D8C38DB7}">
  <ds:schemaRefs>
    <ds:schemaRef ds:uri="0c867391-8214-4b58-86b3-de07547409f9"/>
    <ds:schemaRef ds:uri="fddef6a8-5936-4909-96e0-2ad7a6b1720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3553</TotalTime>
  <Words>2939</Words>
  <Application>Microsoft Office PowerPoint</Application>
  <PresentationFormat>Widescreen</PresentationFormat>
  <Paragraphs>171</Paragraphs>
  <Slides>14</Slides>
  <Notes>14</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14</vt:i4>
      </vt:variant>
    </vt:vector>
  </HeadingPairs>
  <TitlesOfParts>
    <vt:vector size="25" baseType="lpstr">
      <vt:lpstr>Adobe Garamond Pro</vt:lpstr>
      <vt:lpstr>AGaramondPro-Regular</vt:lpstr>
      <vt:lpstr>Arial</vt:lpstr>
      <vt:lpstr>Arial Narrow</vt:lpstr>
      <vt:lpstr>Calibri</vt:lpstr>
      <vt:lpstr>Helvetica LT Std</vt:lpstr>
      <vt:lpstr>Roboto</vt:lpstr>
      <vt:lpstr>Segoe UI</vt:lpstr>
      <vt:lpstr>Times New Roman</vt:lpstr>
      <vt:lpstr>GEP</vt:lpstr>
      <vt:lpstr>1_GEP</vt:lpstr>
      <vt:lpstr>Global Economic Prospects January 2023  www.worldbank.org/gep</vt:lpstr>
      <vt:lpstr>Global Economic Prospects  –  January 2023</vt:lpstr>
      <vt:lpstr>Global Economic Prospects  –  January 2023</vt:lpstr>
      <vt:lpstr>Growth Forecasts A Sharp Downturn in 2023</vt:lpstr>
      <vt:lpstr>Changes in Growth Forecasts for 2023 Downgrades for Most Countries</vt:lpstr>
      <vt:lpstr>Risks Multiple and Interconnected Downside Risks</vt:lpstr>
      <vt:lpstr>Monetary Policy and Financial Markets Higher Interest Rates; Elevated Inflation; Tighter Financial Conditions</vt:lpstr>
      <vt:lpstr>Global Growth Scenarios for 2023-24 Heightened Risk of Global Recession with Higher Interest Rates</vt:lpstr>
      <vt:lpstr>Investment in EMDEs Weaker Growth during the Past Decade; Slower Recovery Going Forward </vt:lpstr>
      <vt:lpstr>Volatility, Growth, and Debt in Small States Higher Volatility; Weaker Recovery; Larger Debt</vt:lpstr>
      <vt:lpstr>Policy Priorities - 1 Need for Global Cooperation and Macroeconomic Stability</vt:lpstr>
      <vt:lpstr>Policy Priorities - 2  Implementing Policies to Boost Growth and Resilience</vt:lpstr>
      <vt:lpstr>Questions &amp; Comments January 2023</vt:lpstr>
      <vt:lpstr> Recent Publications on Topical Global Macro Challenges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Naotaka Sugawara</dc:creator>
  <cp:lastModifiedBy>GL</cp:lastModifiedBy>
  <cp:revision>53</cp:revision>
  <cp:lastPrinted>2022-12-19T14:05:59Z</cp:lastPrinted>
  <dcterms:created xsi:type="dcterms:W3CDTF">2016-05-18T00:30:28Z</dcterms:created>
  <dcterms:modified xsi:type="dcterms:W3CDTF">2023-01-09T21:58:47Z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0x01010000D135C35F46F242ABD78D63C2151323</vt:lpwstr>
  </property>
</Properties>
</file>